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4" r:id="rId1"/>
  </p:sldMasterIdLst>
  <p:sldIdLst>
    <p:sldId id="267" r:id="rId2"/>
    <p:sldId id="280" r:id="rId3"/>
    <p:sldId id="304" r:id="rId4"/>
    <p:sldId id="297" r:id="rId5"/>
    <p:sldId id="309" r:id="rId6"/>
    <p:sldId id="305" r:id="rId7"/>
    <p:sldId id="312" r:id="rId8"/>
    <p:sldId id="306" r:id="rId9"/>
    <p:sldId id="289" r:id="rId10"/>
    <p:sldId id="281" r:id="rId11"/>
    <p:sldId id="311" r:id="rId12"/>
    <p:sldId id="307" r:id="rId13"/>
    <p:sldId id="310" r:id="rId14"/>
    <p:sldId id="308" r:id="rId15"/>
    <p:sldId id="288" r:id="rId16"/>
    <p:sldId id="270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ddalak Mukherjee" initials="UM" lastIdx="1" clrIdx="0">
    <p:extLst>
      <p:ext uri="{19B8F6BF-5375-455C-9EA6-DF929625EA0E}">
        <p15:presenceInfo xmlns:p15="http://schemas.microsoft.com/office/powerpoint/2012/main" userId="Uddalak Mukherjee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653" autoAdjust="0"/>
    <p:restoredTop sz="94690" autoAdjust="0"/>
  </p:normalViewPr>
  <p:slideViewPr>
    <p:cSldViewPr snapToGrid="0">
      <p:cViewPr>
        <p:scale>
          <a:sx n="100" d="100"/>
          <a:sy n="100" d="100"/>
        </p:scale>
        <p:origin x="378" y="2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A802FDBC-84C8-4B1D-A609-CD103A4AF643}" type="datetimeFigureOut">
              <a:rPr lang="en-IN" smtClean="0"/>
              <a:t>23-05-2024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B4720A88-E382-44A4-A768-55EA08BB4D1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070604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2FDBC-84C8-4B1D-A609-CD103A4AF643}" type="datetimeFigureOut">
              <a:rPr lang="en-IN" smtClean="0"/>
              <a:t>23-05-2024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20A88-E382-44A4-A768-55EA08BB4D1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658579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2FDBC-84C8-4B1D-A609-CD103A4AF643}" type="datetimeFigureOut">
              <a:rPr lang="en-IN" smtClean="0"/>
              <a:t>23-05-2024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20A88-E382-44A4-A768-55EA08BB4D1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994959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2FDBC-84C8-4B1D-A609-CD103A4AF643}" type="datetimeFigureOut">
              <a:rPr lang="en-IN" smtClean="0"/>
              <a:t>23-05-2024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20A88-E382-44A4-A768-55EA08BB4D11}" type="slidenum">
              <a:rPr lang="en-IN" smtClean="0"/>
              <a:t>‹#›</a:t>
            </a:fld>
            <a:endParaRPr lang="en-IN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0405399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2FDBC-84C8-4B1D-A609-CD103A4AF643}" type="datetimeFigureOut">
              <a:rPr lang="en-IN" smtClean="0"/>
              <a:t>23-05-2024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20A88-E382-44A4-A768-55EA08BB4D1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462032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2FDBC-84C8-4B1D-A609-CD103A4AF643}" type="datetimeFigureOut">
              <a:rPr lang="en-IN" smtClean="0"/>
              <a:t>23-05-2024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20A88-E382-44A4-A768-55EA08BB4D1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363516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2FDBC-84C8-4B1D-A609-CD103A4AF643}" type="datetimeFigureOut">
              <a:rPr lang="en-IN" smtClean="0"/>
              <a:t>23-05-2024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20A88-E382-44A4-A768-55EA08BB4D1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22725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2FDBC-84C8-4B1D-A609-CD103A4AF643}" type="datetimeFigureOut">
              <a:rPr lang="en-IN" smtClean="0"/>
              <a:t>23-05-2024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20A88-E382-44A4-A768-55EA08BB4D1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895897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2FDBC-84C8-4B1D-A609-CD103A4AF643}" type="datetimeFigureOut">
              <a:rPr lang="en-IN" smtClean="0"/>
              <a:t>23-05-2024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20A88-E382-44A4-A768-55EA08BB4D1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529306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2FDBC-84C8-4B1D-A609-CD103A4AF643}" type="datetimeFigureOut">
              <a:rPr lang="en-IN" smtClean="0"/>
              <a:t>23-05-2024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20A88-E382-44A4-A768-55EA08BB4D1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219195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2FDBC-84C8-4B1D-A609-CD103A4AF643}" type="datetimeFigureOut">
              <a:rPr lang="en-IN" smtClean="0"/>
              <a:t>23-05-2024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20A88-E382-44A4-A768-55EA08BB4D1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902421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2FDBC-84C8-4B1D-A609-CD103A4AF643}" type="datetimeFigureOut">
              <a:rPr lang="en-IN" smtClean="0"/>
              <a:t>23-05-2024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20A88-E382-44A4-A768-55EA08BB4D1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734533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2FDBC-84C8-4B1D-A609-CD103A4AF643}" type="datetimeFigureOut">
              <a:rPr lang="en-IN" smtClean="0"/>
              <a:t>23-05-2024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20A88-E382-44A4-A768-55EA08BB4D1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062530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2FDBC-84C8-4B1D-A609-CD103A4AF643}" type="datetimeFigureOut">
              <a:rPr lang="en-IN" smtClean="0"/>
              <a:t>23-05-2024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20A88-E382-44A4-A768-55EA08BB4D1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017490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2FDBC-84C8-4B1D-A609-CD103A4AF643}" type="datetimeFigureOut">
              <a:rPr lang="en-IN" smtClean="0"/>
              <a:t>23-05-2024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20A88-E382-44A4-A768-55EA08BB4D1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802120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2FDBC-84C8-4B1D-A609-CD103A4AF643}" type="datetimeFigureOut">
              <a:rPr lang="en-IN" smtClean="0"/>
              <a:t>23-05-2024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20A88-E382-44A4-A768-55EA08BB4D1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148328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2FDBC-84C8-4B1D-A609-CD103A4AF643}" type="datetimeFigureOut">
              <a:rPr lang="en-IN" smtClean="0"/>
              <a:t>23-05-2024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720A88-E382-44A4-A768-55EA08BB4D1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326524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02FDBC-84C8-4B1D-A609-CD103A4AF643}" type="datetimeFigureOut">
              <a:rPr lang="en-IN" smtClean="0"/>
              <a:t>23-05-2024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720A88-E382-44A4-A768-55EA08BB4D1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1443964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  <p:sldLayoutId id="2147483728" r:id="rId14"/>
    <p:sldLayoutId id="2147483729" r:id="rId15"/>
    <p:sldLayoutId id="2147483730" r:id="rId16"/>
    <p:sldLayoutId id="2147483731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3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19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biswajit-github-2022/RKMVERI_2ND/tree/main/class/ML/ML_project/work" TargetMode="Externa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abdokamel.github.io/sidd/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0693A54-EED6-40E5-AB80-2042242B0302}"/>
              </a:ext>
            </a:extLst>
          </p:cNvPr>
          <p:cNvSpPr txBox="1"/>
          <p:nvPr/>
        </p:nvSpPr>
        <p:spPr>
          <a:xfrm>
            <a:off x="648576" y="649782"/>
            <a:ext cx="109076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accent1">
                    <a:lumMod val="60000"/>
                    <a:lumOff val="40000"/>
                  </a:schemeClr>
                </a:solidFill>
                <a:latin typeface="Berlin Sans FB Demi" panose="020E0802020502020306" pitchFamily="34" charset="0"/>
              </a:rPr>
              <a:t>Image De-noising with Kernel Principal Component</a:t>
            </a:r>
            <a:br>
              <a:rPr lang="en-US" sz="3600" dirty="0">
                <a:solidFill>
                  <a:schemeClr val="accent1">
                    <a:lumMod val="60000"/>
                    <a:lumOff val="40000"/>
                  </a:schemeClr>
                </a:solidFill>
                <a:latin typeface="Berlin Sans FB Demi" panose="020E0802020502020306" pitchFamily="34" charset="0"/>
              </a:rPr>
            </a:br>
            <a:r>
              <a:rPr lang="en-US" sz="3600" dirty="0">
                <a:solidFill>
                  <a:schemeClr val="accent1">
                    <a:lumMod val="60000"/>
                    <a:lumOff val="40000"/>
                  </a:schemeClr>
                </a:solidFill>
                <a:latin typeface="Berlin Sans FB Demi" panose="020E0802020502020306" pitchFamily="34" charset="0"/>
              </a:rPr>
              <a:t>Analysis implementing the </a:t>
            </a:r>
            <a:r>
              <a:rPr lang="en-US" sz="36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Berlin Sans FB Demi" panose="020E0802020502020306" pitchFamily="34" charset="0"/>
              </a:rPr>
              <a:t>Morlet</a:t>
            </a:r>
            <a:r>
              <a:rPr lang="en-US" sz="3600" dirty="0">
                <a:solidFill>
                  <a:schemeClr val="accent1">
                    <a:lumMod val="60000"/>
                    <a:lumOff val="40000"/>
                  </a:schemeClr>
                </a:solidFill>
                <a:latin typeface="Berlin Sans FB Demi" panose="020E0802020502020306" pitchFamily="34" charset="0"/>
              </a:rPr>
              <a:t> Wavelet Kernel</a:t>
            </a:r>
            <a:endParaRPr lang="en-IN" sz="3600" dirty="0">
              <a:solidFill>
                <a:schemeClr val="accent1">
                  <a:lumMod val="60000"/>
                  <a:lumOff val="40000"/>
                </a:schemeClr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7B4552-C30B-45E2-BA72-DC8DB5DDA96D}"/>
              </a:ext>
            </a:extLst>
          </p:cNvPr>
          <p:cNvSpPr txBox="1"/>
          <p:nvPr/>
        </p:nvSpPr>
        <p:spPr>
          <a:xfrm>
            <a:off x="4040708" y="2867417"/>
            <a:ext cx="412339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Presented By, </a:t>
            </a:r>
            <a:r>
              <a:rPr lang="en-US" sz="25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Kernal Kings</a:t>
            </a:r>
            <a:endParaRPr lang="en-IN" sz="25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DFCD73-7D65-4BFD-8AC9-EA913F576C87}"/>
              </a:ext>
            </a:extLst>
          </p:cNvPr>
          <p:cNvSpPr txBox="1"/>
          <p:nvPr/>
        </p:nvSpPr>
        <p:spPr>
          <a:xfrm>
            <a:off x="1247963" y="5346444"/>
            <a:ext cx="924987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Uddalak Mukherjee</a:t>
            </a:r>
          </a:p>
          <a:p>
            <a:pPr algn="ctr"/>
            <a:r>
              <a:rPr lang="en-US" sz="25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MSc Big Data Analytics (B2330042)	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endParaRPr lang="en-IN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8BF6F2-EC8E-4C50-946F-9F077B1107C7}"/>
              </a:ext>
            </a:extLst>
          </p:cNvPr>
          <p:cNvSpPr txBox="1"/>
          <p:nvPr/>
        </p:nvSpPr>
        <p:spPr>
          <a:xfrm>
            <a:off x="5464773" y="4713685"/>
            <a:ext cx="81624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endParaRPr lang="en-IN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C11960-58C5-4D22-92FA-B729FBE0353A}"/>
              </a:ext>
            </a:extLst>
          </p:cNvPr>
          <p:cNvSpPr txBox="1"/>
          <p:nvPr/>
        </p:nvSpPr>
        <p:spPr>
          <a:xfrm>
            <a:off x="2016639" y="3586610"/>
            <a:ext cx="6647974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5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5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Biswajit Rana</a:t>
            </a:r>
          </a:p>
          <a:p>
            <a:r>
              <a:rPr lang="en-US" sz="25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MSc Big Data Analytics (B2330026)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endParaRPr lang="en-IN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AA0DA27-5EB9-95E2-AC0E-79F28870BEFB}"/>
              </a:ext>
            </a:extLst>
          </p:cNvPr>
          <p:cNvSpPr txBox="1"/>
          <p:nvPr/>
        </p:nvSpPr>
        <p:spPr>
          <a:xfrm>
            <a:off x="3393650" y="2197110"/>
            <a:ext cx="49584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tx2">
                    <a:lumMod val="90000"/>
                  </a:schemeClr>
                </a:solidFill>
                <a:latin typeface="Cascadia Mono Light" panose="020B0609020000020004" pitchFamily="49" charset="0"/>
                <a:ea typeface="Cascadia Mono Light" panose="020B0609020000020004" pitchFamily="49" charset="0"/>
                <a:cs typeface="Cascadia Mono Light" panose="020B0609020000020004" pitchFamily="49" charset="0"/>
              </a:rPr>
              <a:t>Final Presentation</a:t>
            </a:r>
            <a:endParaRPr lang="en-IN" sz="3200" dirty="0">
              <a:solidFill>
                <a:schemeClr val="tx2">
                  <a:lumMod val="90000"/>
                </a:schemeClr>
              </a:solidFill>
              <a:latin typeface="Cascadia Mono Light" panose="020B0609020000020004" pitchFamily="49" charset="0"/>
              <a:ea typeface="Cascadia Mono Light" panose="020B0609020000020004" pitchFamily="49" charset="0"/>
              <a:cs typeface="Cascadia Mono Light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4938684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75249DE-E7BB-5530-012F-E3C3733E7164}"/>
              </a:ext>
            </a:extLst>
          </p:cNvPr>
          <p:cNvSpPr txBox="1"/>
          <p:nvPr/>
        </p:nvSpPr>
        <p:spPr>
          <a:xfrm>
            <a:off x="1006312" y="429740"/>
            <a:ext cx="628060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6072" indent="-576072" algn="l" rtl="0" eaLnBrk="1" latinLnBrk="0" hangingPunct="1">
              <a:spcBef>
                <a:spcPts val="0"/>
              </a:spcBef>
              <a:spcAft>
                <a:spcPts val="0"/>
              </a:spcAft>
              <a:buClrTx/>
              <a:buSzPts val="3600"/>
              <a:buFont typeface="Wingdings" panose="05000000000000000000" pitchFamily="2" charset="2"/>
              <a:buChar char="Ø"/>
            </a:pPr>
            <a:r>
              <a:rPr lang="en-US" sz="3600" b="1" kern="1200" dirty="0">
                <a:effectLst/>
                <a:latin typeface="Berlin Sans FB Demi" panose="020E0802020502020306" pitchFamily="34" charset="0"/>
              </a:rPr>
              <a:t>Testing Existing Models :</a:t>
            </a:r>
            <a:endParaRPr lang="en-IN" sz="3200" dirty="0">
              <a:effectLst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B80258-3CB7-85B9-76C4-5C338D513491}"/>
              </a:ext>
            </a:extLst>
          </p:cNvPr>
          <p:cNvSpPr txBox="1"/>
          <p:nvPr/>
        </p:nvSpPr>
        <p:spPr>
          <a:xfrm>
            <a:off x="1263191" y="1130966"/>
            <a:ext cx="10454327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400" dirty="0"/>
              <a:t>We have tried to denoise the image using two existing dimensionality reduction models, PCA and KPCA-RBF. 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400" dirty="0"/>
              <a:t>As the resolution of the images are very large(</a:t>
            </a:r>
            <a:r>
              <a:rPr lang="en-US" sz="2400" dirty="0">
                <a:solidFill>
                  <a:srgbClr val="C00000"/>
                </a:solidFill>
              </a:rPr>
              <a:t>5328,3000</a:t>
            </a:r>
            <a:r>
              <a:rPr lang="en-US" sz="2400" dirty="0"/>
              <a:t>) , We have used “Patch-Based Image Denoising” process. 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400" dirty="0"/>
              <a:t>We have read the image in grey-level then denoised it. After that we recolored the image using the color </a:t>
            </a:r>
            <a:r>
              <a:rPr lang="en-US" sz="2400" dirty="0" err="1"/>
              <a:t>filater</a:t>
            </a:r>
            <a:r>
              <a:rPr lang="en-US" sz="2400" dirty="0"/>
              <a:t> of the noisy image. 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400" dirty="0"/>
              <a:t>We generated the image one by one 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400" dirty="0"/>
              <a:t>First we have applied the PCA model which generates the gray level image as following.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400" dirty="0"/>
              <a:t>Next we have applied the Kernel PCA model which generates the image as follows.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400" dirty="0"/>
              <a:t>Results from existing state of the art models were also taken for the comparison.</a:t>
            </a:r>
          </a:p>
          <a:p>
            <a:r>
              <a:rPr lang="en-US" sz="2400" dirty="0"/>
              <a:t>	e.g. :</a:t>
            </a:r>
            <a:r>
              <a:rPr lang="en-IN" dirty="0"/>
              <a:t> </a:t>
            </a:r>
            <a:r>
              <a:rPr lang="en-IN" sz="2400" dirty="0" err="1"/>
              <a:t>CBDNet</a:t>
            </a:r>
            <a:r>
              <a:rPr lang="en-IN" sz="2400" dirty="0"/>
              <a:t> and </a:t>
            </a:r>
            <a:r>
              <a:rPr lang="en-IN" sz="2400" dirty="0" err="1"/>
              <a:t>CGNet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5299837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41B4C24-34CC-4698-ABEB-D0334DBBC274}"/>
              </a:ext>
            </a:extLst>
          </p:cNvPr>
          <p:cNvSpPr txBox="1"/>
          <p:nvPr/>
        </p:nvSpPr>
        <p:spPr>
          <a:xfrm>
            <a:off x="1007233" y="409768"/>
            <a:ext cx="93175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6072" indent="-576072" algn="l" rtl="0" eaLnBrk="1" latinLnBrk="0" hangingPunct="1">
              <a:spcBef>
                <a:spcPts val="0"/>
              </a:spcBef>
              <a:spcAft>
                <a:spcPts val="0"/>
              </a:spcAft>
              <a:buClrTx/>
              <a:buSzPts val="3600"/>
              <a:buFont typeface="Wingdings" panose="05000000000000000000" pitchFamily="2" charset="2"/>
              <a:buChar char="Ø"/>
            </a:pPr>
            <a:r>
              <a:rPr lang="en-US" sz="3600" b="1" kern="1200" dirty="0">
                <a:effectLst/>
                <a:latin typeface="Berlin Sans FB Demi" panose="020E0802020502020306" pitchFamily="34" charset="0"/>
              </a:rPr>
              <a:t>Comparing Results on </a:t>
            </a:r>
            <a:r>
              <a:rPr lang="en-US" sz="3600" b="1" dirty="0">
                <a:latin typeface="Berlin Sans FB Demi" panose="020E0802020502020306" pitchFamily="34" charset="0"/>
              </a:rPr>
              <a:t>S</a:t>
            </a:r>
            <a:r>
              <a:rPr lang="en-US" sz="3600" b="1" kern="1200" dirty="0">
                <a:effectLst/>
                <a:latin typeface="Berlin Sans FB Demi" panose="020E0802020502020306" pitchFamily="34" charset="0"/>
              </a:rPr>
              <a:t>tandard Image:</a:t>
            </a:r>
            <a:endParaRPr lang="en-IN" sz="3200" dirty="0">
              <a:effectLst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0395300D-0156-F0D7-7065-A4CFAF32D8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3611851"/>
              </p:ext>
            </p:extLst>
          </p:nvPr>
        </p:nvGraphicFramePr>
        <p:xfrm>
          <a:off x="2034988" y="1956793"/>
          <a:ext cx="8023413" cy="32337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03640">
                  <a:extLst>
                    <a:ext uri="{9D8B030D-6E8A-4147-A177-3AD203B41FA5}">
                      <a16:colId xmlns:a16="http://schemas.microsoft.com/office/drawing/2014/main" val="1473189385"/>
                    </a:ext>
                  </a:extLst>
                </a:gridCol>
                <a:gridCol w="2006591">
                  <a:extLst>
                    <a:ext uri="{9D8B030D-6E8A-4147-A177-3AD203B41FA5}">
                      <a16:colId xmlns:a16="http://schemas.microsoft.com/office/drawing/2014/main" val="4271046962"/>
                    </a:ext>
                  </a:extLst>
                </a:gridCol>
                <a:gridCol w="2006591">
                  <a:extLst>
                    <a:ext uri="{9D8B030D-6E8A-4147-A177-3AD203B41FA5}">
                      <a16:colId xmlns:a16="http://schemas.microsoft.com/office/drawing/2014/main" val="2769998774"/>
                    </a:ext>
                  </a:extLst>
                </a:gridCol>
                <a:gridCol w="2006591">
                  <a:extLst>
                    <a:ext uri="{9D8B030D-6E8A-4147-A177-3AD203B41FA5}">
                      <a16:colId xmlns:a16="http://schemas.microsoft.com/office/drawing/2014/main" val="518165271"/>
                    </a:ext>
                  </a:extLst>
                </a:gridCol>
              </a:tblGrid>
              <a:tr h="538962">
                <a:tc>
                  <a:txBody>
                    <a:bodyPr/>
                    <a:lstStyle/>
                    <a:p>
                      <a:r>
                        <a:rPr lang="en-IN" sz="1800" b="0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Method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0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MSE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0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PSNR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0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SSIM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5347768"/>
                  </a:ext>
                </a:extLst>
              </a:tr>
              <a:tr h="538962">
                <a:tc>
                  <a:txBody>
                    <a:bodyPr/>
                    <a:lstStyle/>
                    <a:p>
                      <a:r>
                        <a:rPr lang="en-IN" sz="1800" b="0" i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PCA</a:t>
                      </a:r>
                      <a:endParaRPr lang="en-IN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0" i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41.957</a:t>
                      </a:r>
                      <a:endParaRPr lang="en-IN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0" i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31.660</a:t>
                      </a:r>
                      <a:endParaRPr lang="en-IN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0" i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0.709</a:t>
                      </a:r>
                      <a:endParaRPr lang="en-IN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3114625"/>
                  </a:ext>
                </a:extLst>
              </a:tr>
              <a:tr h="538962">
                <a:tc>
                  <a:txBody>
                    <a:bodyPr/>
                    <a:lstStyle/>
                    <a:p>
                      <a:r>
                        <a:rPr lang="en-IN" sz="1800" b="0" i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KPCA + RBF</a:t>
                      </a:r>
                      <a:endParaRPr lang="en-IN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0" i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29.1701</a:t>
                      </a:r>
                      <a:endParaRPr lang="en-IN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0" i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33.2396</a:t>
                      </a:r>
                      <a:endParaRPr lang="en-IN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0" i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0.8419</a:t>
                      </a:r>
                      <a:endParaRPr lang="en-IN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2515854"/>
                  </a:ext>
                </a:extLst>
              </a:tr>
              <a:tr h="538962">
                <a:tc>
                  <a:txBody>
                    <a:bodyPr/>
                    <a:lstStyle/>
                    <a:p>
                      <a:r>
                        <a:rPr lang="en-IN" sz="1800" b="0" i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KPCA + </a:t>
                      </a:r>
                      <a:r>
                        <a:rPr lang="en-IN" sz="1800" b="0" i="0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Morlet</a:t>
                      </a:r>
                      <a:r>
                        <a:rPr lang="en-IN" sz="1800" b="0" i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n-IN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0" i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29.2611</a:t>
                      </a:r>
                      <a:endParaRPr lang="en-IN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0" i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33.2261</a:t>
                      </a:r>
                      <a:endParaRPr lang="en-IN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0" i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0.8415</a:t>
                      </a:r>
                      <a:endParaRPr lang="en-IN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3556673"/>
                  </a:ext>
                </a:extLst>
              </a:tr>
              <a:tr h="538962">
                <a:tc>
                  <a:txBody>
                    <a:bodyPr/>
                    <a:lstStyle/>
                    <a:p>
                      <a:r>
                        <a:rPr lang="en-IN" sz="1800" b="0" i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Mean Filter </a:t>
                      </a:r>
                      <a:endParaRPr lang="en-IN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0" i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29.926</a:t>
                      </a:r>
                      <a:endParaRPr lang="en-IN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0" i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33.128</a:t>
                      </a:r>
                      <a:endParaRPr lang="en-IN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0" i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0.7481</a:t>
                      </a:r>
                      <a:endParaRPr lang="en-IN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2409275"/>
                  </a:ext>
                </a:extLst>
              </a:tr>
              <a:tr h="538962">
                <a:tc>
                  <a:txBody>
                    <a:bodyPr/>
                    <a:lstStyle/>
                    <a:p>
                      <a:r>
                        <a:rPr lang="en-IN" sz="1800" b="0" i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Median Filter </a:t>
                      </a:r>
                      <a:endParaRPr lang="en-IN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0" i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28.421</a:t>
                      </a:r>
                      <a:endParaRPr lang="en-IN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0" i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33.352</a:t>
                      </a:r>
                      <a:endParaRPr lang="en-IN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0" i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0.7544</a:t>
                      </a:r>
                      <a:endParaRPr lang="en-IN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66119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134939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63080BC-512D-0CCD-C0B1-74AD5DA322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1045307"/>
              </p:ext>
            </p:extLst>
          </p:nvPr>
        </p:nvGraphicFramePr>
        <p:xfrm>
          <a:off x="2121648" y="1768537"/>
          <a:ext cx="8133975" cy="35475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1325">
                  <a:extLst>
                    <a:ext uri="{9D8B030D-6E8A-4147-A177-3AD203B41FA5}">
                      <a16:colId xmlns:a16="http://schemas.microsoft.com/office/drawing/2014/main" val="3777679444"/>
                    </a:ext>
                  </a:extLst>
                </a:gridCol>
                <a:gridCol w="2711325">
                  <a:extLst>
                    <a:ext uri="{9D8B030D-6E8A-4147-A177-3AD203B41FA5}">
                      <a16:colId xmlns:a16="http://schemas.microsoft.com/office/drawing/2014/main" val="2133228738"/>
                    </a:ext>
                  </a:extLst>
                </a:gridCol>
                <a:gridCol w="2711325">
                  <a:extLst>
                    <a:ext uri="{9D8B030D-6E8A-4147-A177-3AD203B41FA5}">
                      <a16:colId xmlns:a16="http://schemas.microsoft.com/office/drawing/2014/main" val="3515586148"/>
                    </a:ext>
                  </a:extLst>
                </a:gridCol>
              </a:tblGrid>
              <a:tr h="44420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Methods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0" kern="1200" dirty="0">
                          <a:solidFill>
                            <a:schemeClr val="lt1"/>
                          </a:solidFill>
                          <a:effectLst/>
                        </a:rPr>
                        <a:t>Average PSNR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0" kern="1200" dirty="0">
                          <a:solidFill>
                            <a:schemeClr val="lt1"/>
                          </a:solidFill>
                          <a:effectLst/>
                        </a:rPr>
                        <a:t>Average SSIM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9759965"/>
                  </a:ext>
                </a:extLst>
              </a:tr>
              <a:tr h="438117">
                <a:tc>
                  <a:txBody>
                    <a:bodyPr/>
                    <a:lstStyle/>
                    <a:p>
                      <a:pPr algn="ctr"/>
                      <a:r>
                        <a:rPr lang="en-IN" sz="1800" b="0" kern="1200" dirty="0" err="1">
                          <a:solidFill>
                            <a:schemeClr val="dk1"/>
                          </a:solidFill>
                          <a:effectLst/>
                        </a:rPr>
                        <a:t>Morlet</a:t>
                      </a:r>
                      <a:r>
                        <a:rPr lang="en-IN" sz="1800" b="0" kern="1200" dirty="0">
                          <a:solidFill>
                            <a:schemeClr val="dk1"/>
                          </a:solidFill>
                          <a:effectLst/>
                        </a:rPr>
                        <a:t> KPCA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0" kern="1200" dirty="0">
                          <a:solidFill>
                            <a:schemeClr val="dk1"/>
                          </a:solidFill>
                          <a:effectLst/>
                        </a:rPr>
                        <a:t>31.949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0" kern="1200" dirty="0">
                          <a:solidFill>
                            <a:schemeClr val="dk1"/>
                          </a:solidFill>
                          <a:effectLst/>
                        </a:rPr>
                        <a:t>0.7306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9253375"/>
                  </a:ext>
                </a:extLst>
              </a:tr>
              <a:tr h="444202">
                <a:tc>
                  <a:txBody>
                    <a:bodyPr/>
                    <a:lstStyle/>
                    <a:p>
                      <a:pPr algn="ctr"/>
                      <a:r>
                        <a:rPr lang="en-IN" sz="1800" b="0" kern="1200" dirty="0">
                          <a:solidFill>
                            <a:schemeClr val="dk1"/>
                          </a:solidFill>
                          <a:effectLst/>
                        </a:rPr>
                        <a:t>RBF KPCA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0" kern="1200" dirty="0">
                          <a:solidFill>
                            <a:schemeClr val="dk1"/>
                          </a:solidFill>
                          <a:effectLst/>
                        </a:rPr>
                        <a:t>31.567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0" kern="1200" dirty="0">
                          <a:solidFill>
                            <a:schemeClr val="dk1"/>
                          </a:solidFill>
                          <a:effectLst/>
                        </a:rPr>
                        <a:t>0.706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2415756"/>
                  </a:ext>
                </a:extLst>
              </a:tr>
              <a:tr h="444202">
                <a:tc>
                  <a:txBody>
                    <a:bodyPr/>
                    <a:lstStyle/>
                    <a:p>
                      <a:pPr algn="ctr"/>
                      <a:r>
                        <a:rPr lang="en-IN" sz="1800" b="0" kern="1200" dirty="0">
                          <a:solidFill>
                            <a:schemeClr val="dk1"/>
                          </a:solidFill>
                          <a:effectLst/>
                        </a:rPr>
                        <a:t>Ordinary PCA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0" kern="1200" dirty="0">
                          <a:solidFill>
                            <a:schemeClr val="dk1"/>
                          </a:solidFill>
                          <a:effectLst/>
                        </a:rPr>
                        <a:t>30.535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0" kern="1200" dirty="0">
                          <a:solidFill>
                            <a:schemeClr val="dk1"/>
                          </a:solidFill>
                          <a:effectLst/>
                        </a:rPr>
                        <a:t>0.6979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3570313"/>
                  </a:ext>
                </a:extLst>
              </a:tr>
              <a:tr h="444202">
                <a:tc>
                  <a:txBody>
                    <a:bodyPr/>
                    <a:lstStyle/>
                    <a:p>
                      <a:pPr algn="ctr"/>
                      <a:r>
                        <a:rPr lang="en-IN" sz="1800" b="0" kern="1200" dirty="0">
                          <a:solidFill>
                            <a:schemeClr val="dk1"/>
                          </a:solidFill>
                          <a:effectLst/>
                        </a:rPr>
                        <a:t>Mean Filter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0" kern="1200" dirty="0">
                          <a:solidFill>
                            <a:schemeClr val="dk1"/>
                          </a:solidFill>
                          <a:effectLst/>
                        </a:rPr>
                        <a:t>31.092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0" kern="1200" dirty="0">
                          <a:solidFill>
                            <a:schemeClr val="dk1"/>
                          </a:solidFill>
                          <a:effectLst/>
                        </a:rPr>
                        <a:t>0.7374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0137613"/>
                  </a:ext>
                </a:extLst>
              </a:tr>
              <a:tr h="444202">
                <a:tc>
                  <a:txBody>
                    <a:bodyPr/>
                    <a:lstStyle/>
                    <a:p>
                      <a:pPr algn="ctr"/>
                      <a:r>
                        <a:rPr lang="en-IN" sz="1800" b="0" kern="1200" dirty="0">
                          <a:solidFill>
                            <a:schemeClr val="dk1"/>
                          </a:solidFill>
                          <a:effectLst/>
                        </a:rPr>
                        <a:t>Median Filter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0" kern="1200" dirty="0">
                          <a:solidFill>
                            <a:schemeClr val="dk1"/>
                          </a:solidFill>
                          <a:effectLst/>
                        </a:rPr>
                        <a:t>30.909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0" kern="1200" dirty="0">
                          <a:solidFill>
                            <a:schemeClr val="dk1"/>
                          </a:solidFill>
                          <a:effectLst/>
                        </a:rPr>
                        <a:t>0.72895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019229"/>
                  </a:ext>
                </a:extLst>
              </a:tr>
              <a:tr h="444202">
                <a:tc>
                  <a:txBody>
                    <a:bodyPr/>
                    <a:lstStyle/>
                    <a:p>
                      <a:pPr algn="ctr"/>
                      <a:r>
                        <a:rPr lang="en-IN" sz="1800" b="0" kern="1200" dirty="0" err="1">
                          <a:solidFill>
                            <a:schemeClr val="dk1"/>
                          </a:solidFill>
                          <a:effectLst/>
                        </a:rPr>
                        <a:t>CGNet</a:t>
                      </a:r>
                      <a:r>
                        <a:rPr lang="en-IN" sz="1800" b="0" kern="1200" dirty="0">
                          <a:solidFill>
                            <a:schemeClr val="dk1"/>
                          </a:solidFill>
                          <a:effectLst/>
                        </a:rPr>
                        <a:t>*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0" kern="1200" dirty="0">
                          <a:solidFill>
                            <a:schemeClr val="dk1"/>
                          </a:solidFill>
                          <a:effectLst/>
                        </a:rPr>
                        <a:t>42.431 (40.39)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0" kern="1200" dirty="0">
                          <a:solidFill>
                            <a:schemeClr val="dk1"/>
                          </a:solidFill>
                          <a:effectLst/>
                        </a:rPr>
                        <a:t>0.972 (0.964)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5528718"/>
                  </a:ext>
                </a:extLst>
              </a:tr>
              <a:tr h="444202">
                <a:tc>
                  <a:txBody>
                    <a:bodyPr/>
                    <a:lstStyle/>
                    <a:p>
                      <a:pPr algn="ctr"/>
                      <a:r>
                        <a:rPr lang="en-IN" sz="1800" b="0" kern="1200" dirty="0" err="1">
                          <a:solidFill>
                            <a:schemeClr val="dk1"/>
                          </a:solidFill>
                          <a:effectLst/>
                        </a:rPr>
                        <a:t>CBDNet</a:t>
                      </a:r>
                      <a:r>
                        <a:rPr lang="en-IN" sz="1800" b="0" kern="1200" dirty="0">
                          <a:solidFill>
                            <a:schemeClr val="dk1"/>
                          </a:solidFill>
                          <a:effectLst/>
                        </a:rPr>
                        <a:t>*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0" kern="1200" dirty="0">
                          <a:solidFill>
                            <a:schemeClr val="dk1"/>
                          </a:solidFill>
                          <a:effectLst/>
                        </a:rPr>
                        <a:t>31.74 (30.78)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0" kern="1200" dirty="0">
                          <a:solidFill>
                            <a:schemeClr val="dk1"/>
                          </a:solidFill>
                          <a:effectLst/>
                        </a:rPr>
                        <a:t>0.823 (0.801)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846880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054A73A4-680B-499C-7BB3-00521D7D4FE0}"/>
              </a:ext>
            </a:extLst>
          </p:cNvPr>
          <p:cNvSpPr txBox="1"/>
          <p:nvPr/>
        </p:nvSpPr>
        <p:spPr>
          <a:xfrm>
            <a:off x="987261" y="421926"/>
            <a:ext cx="983375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6072" indent="-576072" algn="l" rtl="0" eaLnBrk="1" latinLnBrk="0" hangingPunct="1">
              <a:spcBef>
                <a:spcPts val="0"/>
              </a:spcBef>
              <a:spcAft>
                <a:spcPts val="0"/>
              </a:spcAft>
              <a:buClrTx/>
              <a:buSzPts val="3600"/>
              <a:buFont typeface="Wingdings" panose="05000000000000000000" pitchFamily="2" charset="2"/>
              <a:buChar char="Ø"/>
            </a:pPr>
            <a:r>
              <a:rPr lang="en-US" sz="3600" b="1" kern="1200" dirty="0">
                <a:effectLst/>
                <a:latin typeface="Berlin Sans FB Demi" panose="020E0802020502020306" pitchFamily="34" charset="0"/>
              </a:rPr>
              <a:t>Comparing Results for the 4 selected images:</a:t>
            </a:r>
            <a:endParaRPr lang="en-IN" sz="3200" dirty="0">
              <a:effectLst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F043BFA-5512-4DF3-A35E-5956C272B4CE}"/>
              </a:ext>
            </a:extLst>
          </p:cNvPr>
          <p:cNvSpPr/>
          <p:nvPr/>
        </p:nvSpPr>
        <p:spPr>
          <a:xfrm>
            <a:off x="2121648" y="5399902"/>
            <a:ext cx="770077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* These methods were implemented on the entire dataset as well as they are state of the art methods. In brackets are there averages over all images in the dataset.</a:t>
            </a:r>
          </a:p>
        </p:txBody>
      </p:sp>
    </p:spTree>
    <p:extLst>
      <p:ext uri="{BB962C8B-B14F-4D97-AF65-F5344CB8AC3E}">
        <p14:creationId xmlns:p14="http://schemas.microsoft.com/office/powerpoint/2010/main" val="5636815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8929677-6A66-4FF3-84CA-8AE1E87DC7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3540" y="1146791"/>
            <a:ext cx="3123083" cy="2241376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1841C08C-F04E-6B1D-2F7A-F489FACF9883}"/>
              </a:ext>
            </a:extLst>
          </p:cNvPr>
          <p:cNvSpPr txBox="1"/>
          <p:nvPr/>
        </p:nvSpPr>
        <p:spPr>
          <a:xfrm>
            <a:off x="850671" y="131366"/>
            <a:ext cx="549634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6072" indent="-576072" algn="l" rtl="0" eaLnBrk="1" latinLnBrk="0" hangingPunct="1">
              <a:spcBef>
                <a:spcPts val="0"/>
              </a:spcBef>
              <a:spcAft>
                <a:spcPts val="0"/>
              </a:spcAft>
              <a:buClrTx/>
              <a:buSzPts val="3600"/>
              <a:buFont typeface="Wingdings" panose="05000000000000000000" pitchFamily="2" charset="2"/>
              <a:buChar char="Ø"/>
            </a:pPr>
            <a:r>
              <a:rPr lang="en-US" sz="3600" b="1" kern="1200" dirty="0">
                <a:effectLst/>
                <a:latin typeface="Berlin Sans FB Demi" panose="020E0802020502020306" pitchFamily="34" charset="0"/>
              </a:rPr>
              <a:t>Denoised by Wavelet :</a:t>
            </a:r>
            <a:endParaRPr lang="en-IN" sz="3200" dirty="0">
              <a:effectLst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14699FA-1598-43BF-8E82-0DB6D0214E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3540" y="4036384"/>
            <a:ext cx="3068768" cy="224785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5EACA90-2A2B-5121-84B5-E5AEBE5422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534" y="1146791"/>
            <a:ext cx="3123083" cy="234231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BA6C908-14AE-F3FF-FFC6-29F0A158CA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534" y="4048698"/>
            <a:ext cx="3140768" cy="224785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60FE0A4-8B9D-C3FF-DECD-13BA4483412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9055" y="4048698"/>
            <a:ext cx="3104889" cy="224785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6150B6F-99BF-85BD-4D08-FFBB9977A4F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2" y="1146791"/>
            <a:ext cx="3123083" cy="2342313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C5847CA8-1274-D63F-3868-67BC51D45515}"/>
              </a:ext>
            </a:extLst>
          </p:cNvPr>
          <p:cNvSpPr/>
          <p:nvPr/>
        </p:nvSpPr>
        <p:spPr>
          <a:xfrm>
            <a:off x="2257425" y="2257425"/>
            <a:ext cx="876300" cy="676275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93B0BDD-E741-ECA9-DE75-B33883AEDB7F}"/>
              </a:ext>
            </a:extLst>
          </p:cNvPr>
          <p:cNvCxnSpPr/>
          <p:nvPr/>
        </p:nvCxnSpPr>
        <p:spPr>
          <a:xfrm flipH="1">
            <a:off x="587534" y="2933700"/>
            <a:ext cx="1669891" cy="1114998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27B6315-EE95-49F2-CE32-2945E7B982B3}"/>
              </a:ext>
            </a:extLst>
          </p:cNvPr>
          <p:cNvCxnSpPr>
            <a:cxnSpLocks/>
          </p:cNvCxnSpPr>
          <p:nvPr/>
        </p:nvCxnSpPr>
        <p:spPr>
          <a:xfrm>
            <a:off x="3133725" y="2929336"/>
            <a:ext cx="576892" cy="1124978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5A88A1F0-D814-2BA9-F8AB-AEB0E96F5305}"/>
              </a:ext>
            </a:extLst>
          </p:cNvPr>
          <p:cNvSpPr/>
          <p:nvPr/>
        </p:nvSpPr>
        <p:spPr>
          <a:xfrm>
            <a:off x="587534" y="4048698"/>
            <a:ext cx="3123083" cy="2247859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5C1BEA1-4F24-FC36-D46E-64047463C13A}"/>
              </a:ext>
            </a:extLst>
          </p:cNvPr>
          <p:cNvSpPr/>
          <p:nvPr/>
        </p:nvSpPr>
        <p:spPr>
          <a:xfrm>
            <a:off x="6276594" y="2239137"/>
            <a:ext cx="876300" cy="676275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0D8033E-D775-9E6C-6A2E-FA5EE42E8DF6}"/>
              </a:ext>
            </a:extLst>
          </p:cNvPr>
          <p:cNvCxnSpPr/>
          <p:nvPr/>
        </p:nvCxnSpPr>
        <p:spPr>
          <a:xfrm flipH="1">
            <a:off x="4606703" y="2915412"/>
            <a:ext cx="1669891" cy="1114998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A970C476-8030-3CBB-B718-0068BFA30393}"/>
              </a:ext>
            </a:extLst>
          </p:cNvPr>
          <p:cNvCxnSpPr>
            <a:cxnSpLocks/>
          </p:cNvCxnSpPr>
          <p:nvPr/>
        </p:nvCxnSpPr>
        <p:spPr>
          <a:xfrm>
            <a:off x="7152894" y="2911048"/>
            <a:ext cx="576892" cy="1124978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977FAD5A-922C-2900-771A-DD6AA22BF473}"/>
              </a:ext>
            </a:extLst>
          </p:cNvPr>
          <p:cNvSpPr/>
          <p:nvPr/>
        </p:nvSpPr>
        <p:spPr>
          <a:xfrm>
            <a:off x="4606703" y="4030410"/>
            <a:ext cx="3123083" cy="2247859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7C5549C-0D8E-3AB1-3579-B333AB5688A1}"/>
              </a:ext>
            </a:extLst>
          </p:cNvPr>
          <p:cNvSpPr/>
          <p:nvPr/>
        </p:nvSpPr>
        <p:spPr>
          <a:xfrm>
            <a:off x="10106025" y="2257425"/>
            <a:ext cx="876300" cy="676275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CF7A1AA9-1501-8784-D1DB-ABDE6F613B2C}"/>
              </a:ext>
            </a:extLst>
          </p:cNvPr>
          <p:cNvCxnSpPr/>
          <p:nvPr/>
        </p:nvCxnSpPr>
        <p:spPr>
          <a:xfrm flipH="1">
            <a:off x="8436134" y="2933700"/>
            <a:ext cx="1669891" cy="1114998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3FB8ECD8-576F-5D4F-27DE-DD724F93745E}"/>
              </a:ext>
            </a:extLst>
          </p:cNvPr>
          <p:cNvCxnSpPr>
            <a:cxnSpLocks/>
          </p:cNvCxnSpPr>
          <p:nvPr/>
        </p:nvCxnSpPr>
        <p:spPr>
          <a:xfrm>
            <a:off x="10982325" y="2929336"/>
            <a:ext cx="576892" cy="1124978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C3B1D979-4838-3098-1D85-47339D2210F9}"/>
              </a:ext>
            </a:extLst>
          </p:cNvPr>
          <p:cNvSpPr/>
          <p:nvPr/>
        </p:nvSpPr>
        <p:spPr>
          <a:xfrm>
            <a:off x="8436134" y="4048698"/>
            <a:ext cx="3123083" cy="2247859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508FF5A-7032-5DB1-0F1C-29322CC9C170}"/>
              </a:ext>
            </a:extLst>
          </p:cNvPr>
          <p:cNvSpPr txBox="1"/>
          <p:nvPr/>
        </p:nvSpPr>
        <p:spPr>
          <a:xfrm>
            <a:off x="1524505" y="762000"/>
            <a:ext cx="1266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2">
                    <a:lumMod val="90000"/>
                  </a:schemeClr>
                </a:solidFill>
              </a:rPr>
              <a:t>True</a:t>
            </a:r>
            <a:endParaRPr lang="en-IN" dirty="0">
              <a:solidFill>
                <a:schemeClr val="tx2">
                  <a:lumMod val="90000"/>
                </a:schemeClr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4EE9B77-5BBC-C376-6977-DCF98CC1AF94}"/>
              </a:ext>
            </a:extLst>
          </p:cNvPr>
          <p:cNvSpPr txBox="1"/>
          <p:nvPr/>
        </p:nvSpPr>
        <p:spPr>
          <a:xfrm>
            <a:off x="5525687" y="762000"/>
            <a:ext cx="1266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2">
                    <a:lumMod val="90000"/>
                  </a:schemeClr>
                </a:solidFill>
              </a:rPr>
              <a:t>Noisy</a:t>
            </a:r>
            <a:endParaRPr lang="en-IN" dirty="0">
              <a:solidFill>
                <a:schemeClr val="tx2">
                  <a:lumMod val="90000"/>
                </a:schemeClr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0A94A16-C8BE-D2F9-A672-2C96D4DEDA63}"/>
              </a:ext>
            </a:extLst>
          </p:cNvPr>
          <p:cNvSpPr txBox="1"/>
          <p:nvPr/>
        </p:nvSpPr>
        <p:spPr>
          <a:xfrm>
            <a:off x="9472612" y="737157"/>
            <a:ext cx="1266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2">
                    <a:lumMod val="90000"/>
                  </a:schemeClr>
                </a:solidFill>
              </a:rPr>
              <a:t>Denoised</a:t>
            </a:r>
            <a:endParaRPr lang="en-IN" dirty="0">
              <a:solidFill>
                <a:schemeClr val="tx2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21738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2452FCE-945B-9274-F647-B62C137CF27A}"/>
              </a:ext>
            </a:extLst>
          </p:cNvPr>
          <p:cNvSpPr txBox="1"/>
          <p:nvPr/>
        </p:nvSpPr>
        <p:spPr>
          <a:xfrm>
            <a:off x="987125" y="419294"/>
            <a:ext cx="628060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6072" indent="-576072" algn="l" rtl="0" eaLnBrk="1" latinLnBrk="0" hangingPunct="1">
              <a:spcBef>
                <a:spcPts val="0"/>
              </a:spcBef>
              <a:spcAft>
                <a:spcPts val="0"/>
              </a:spcAft>
              <a:buClrTx/>
              <a:buSzPts val="3600"/>
              <a:buFont typeface="Wingdings" panose="05000000000000000000" pitchFamily="2" charset="2"/>
              <a:buChar char="Ø"/>
            </a:pPr>
            <a:r>
              <a:rPr lang="en-US" sz="3600" b="1" kern="1200" dirty="0">
                <a:effectLst/>
                <a:latin typeface="Berlin Sans FB Demi" panose="020E0802020502020306" pitchFamily="34" charset="0"/>
              </a:rPr>
              <a:t>Interpretation:</a:t>
            </a:r>
            <a:endParaRPr lang="en-IN" sz="3200" dirty="0">
              <a:effectLst/>
            </a:endParaRPr>
          </a:p>
        </p:txBody>
      </p:sp>
      <p:sp>
        <p:nvSpPr>
          <p:cNvPr id="8" name="TextBox 7">
            <a:hlinkClick r:id="rId2"/>
            <a:extLst>
              <a:ext uri="{FF2B5EF4-FFF2-40B4-BE49-F238E27FC236}">
                <a16:creationId xmlns:a16="http://schemas.microsoft.com/office/drawing/2014/main" id="{C7B00DE3-4D88-479F-5F51-C931C2AC094F}"/>
              </a:ext>
            </a:extLst>
          </p:cNvPr>
          <p:cNvSpPr txBox="1"/>
          <p:nvPr/>
        </p:nvSpPr>
        <p:spPr>
          <a:xfrm>
            <a:off x="1368125" y="1460701"/>
            <a:ext cx="10102739" cy="3231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Courier New" panose="02070309020205020404" pitchFamily="49" charset="0"/>
              <a:buChar char="o"/>
            </a:pPr>
            <a:r>
              <a:rPr lang="en-IN" sz="2400" b="0" i="0" dirty="0">
                <a:effectLst/>
              </a:rPr>
              <a:t>Less competitive in time efficiency compared to Gaussian RBF kernel.</a:t>
            </a:r>
          </a:p>
          <a:p>
            <a:pPr marL="285750" indent="-2857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sz="2400" b="0" i="0" dirty="0">
                <a:effectLst/>
              </a:rPr>
              <a:t>KPCA with Gaussian RBF kernel: 3 minutes per image denoising.</a:t>
            </a:r>
          </a:p>
          <a:p>
            <a:pPr marL="285750" indent="-285750" algn="l">
              <a:buFont typeface="Courier New" panose="02070309020205020404" pitchFamily="49" charset="0"/>
              <a:buChar char="o"/>
            </a:pPr>
            <a:r>
              <a:rPr lang="en-IN" sz="2400" b="0" i="0" dirty="0">
                <a:effectLst/>
              </a:rPr>
              <a:t>KPCA with </a:t>
            </a:r>
            <a:r>
              <a:rPr lang="en-IN" sz="2400" b="0" i="0" dirty="0" err="1">
                <a:effectLst/>
              </a:rPr>
              <a:t>Morlet</a:t>
            </a:r>
            <a:r>
              <a:rPr lang="en-IN" sz="2400" b="0" i="0" dirty="0">
                <a:effectLst/>
              </a:rPr>
              <a:t> wavelet kernel: 8 minutes per image denoising on average.</a:t>
            </a:r>
          </a:p>
          <a:p>
            <a:pPr marL="285750" indent="-285750" algn="l">
              <a:buFont typeface="Courier New" panose="02070309020205020404" pitchFamily="49" charset="0"/>
              <a:buChar char="o"/>
            </a:pPr>
            <a:r>
              <a:rPr lang="en-IN" sz="2400" b="0" i="0" dirty="0">
                <a:effectLst/>
              </a:rPr>
              <a:t>Other techniques, except </a:t>
            </a:r>
            <a:r>
              <a:rPr lang="en-IN" sz="2400" b="0" i="0" dirty="0" err="1">
                <a:effectLst/>
              </a:rPr>
              <a:t>CGNet</a:t>
            </a:r>
            <a:r>
              <a:rPr lang="en-IN" sz="2400" b="0" i="0" dirty="0">
                <a:effectLst/>
              </a:rPr>
              <a:t> and </a:t>
            </a:r>
            <a:r>
              <a:rPr lang="en-IN" sz="2400" b="0" i="0" dirty="0" err="1">
                <a:effectLst/>
              </a:rPr>
              <a:t>CBDNet</a:t>
            </a:r>
            <a:r>
              <a:rPr lang="en-IN" sz="2400" b="0" i="0" dirty="0">
                <a:effectLst/>
              </a:rPr>
              <a:t>, denoise under 2 minutes.</a:t>
            </a:r>
          </a:p>
          <a:p>
            <a:pPr marL="285750" indent="-285750" algn="l">
              <a:buFont typeface="Courier New" panose="02070309020205020404" pitchFamily="49" charset="0"/>
              <a:buChar char="o"/>
            </a:pPr>
            <a:r>
              <a:rPr lang="en-IN" sz="2400" b="0" i="0" dirty="0">
                <a:effectLst/>
              </a:rPr>
              <a:t>Future optimization aims to reduce </a:t>
            </a:r>
            <a:r>
              <a:rPr lang="en-IN" sz="2400" b="0" i="0" dirty="0" err="1">
                <a:effectLst/>
              </a:rPr>
              <a:t>Morlet</a:t>
            </a:r>
            <a:r>
              <a:rPr lang="en-IN" sz="2400" b="0" i="0" dirty="0">
                <a:effectLst/>
              </a:rPr>
              <a:t> kernel's time complexity.</a:t>
            </a:r>
          </a:p>
          <a:p>
            <a:pPr marL="285750" indent="-285750" algn="l">
              <a:buFont typeface="Courier New" panose="02070309020205020404" pitchFamily="49" charset="0"/>
              <a:buChar char="o"/>
            </a:pPr>
            <a:r>
              <a:rPr lang="en-IN" sz="2400" b="0" i="0" dirty="0">
                <a:effectLst/>
              </a:rPr>
              <a:t>KPCA with </a:t>
            </a:r>
            <a:r>
              <a:rPr lang="en-IN" sz="2400" b="0" i="0" dirty="0" err="1">
                <a:effectLst/>
              </a:rPr>
              <a:t>Morlet</a:t>
            </a:r>
            <a:r>
              <a:rPr lang="en-IN" sz="2400" b="0" i="0" dirty="0">
                <a:effectLst/>
              </a:rPr>
              <a:t> kernel achieves superior denoising over traditional filters.</a:t>
            </a:r>
          </a:p>
          <a:p>
            <a:pPr marL="285750" indent="-285750" algn="l">
              <a:buFont typeface="Courier New" panose="02070309020205020404" pitchFamily="49" charset="0"/>
              <a:buChar char="o"/>
            </a:pPr>
            <a:r>
              <a:rPr lang="en-IN" sz="2400" b="0" i="0" dirty="0">
                <a:effectLst/>
              </a:rPr>
              <a:t>Despite complexity, </a:t>
            </a:r>
            <a:r>
              <a:rPr lang="en-IN" sz="2400" b="0" i="0" dirty="0" err="1">
                <a:effectLst/>
              </a:rPr>
              <a:t>Morlet</a:t>
            </a:r>
            <a:r>
              <a:rPr lang="en-IN" sz="2400" b="0" i="0" dirty="0">
                <a:effectLst/>
              </a:rPr>
              <a:t> kernel outperforms PCA and KPCA with RBF.</a:t>
            </a:r>
          </a:p>
          <a:p>
            <a:pPr marL="285750" indent="-285750" algn="l">
              <a:buFont typeface="Courier New" panose="02070309020205020404" pitchFamily="49" charset="0"/>
              <a:buChar char="o"/>
            </a:pPr>
            <a:r>
              <a:rPr lang="en-IN" sz="2400" b="0" i="0" dirty="0">
                <a:effectLst/>
              </a:rPr>
              <a:t>Work is uploaded on </a:t>
            </a:r>
            <a:r>
              <a:rPr lang="en-IN" sz="2400" i="1" dirty="0" err="1">
                <a:solidFill>
                  <a:schemeClr val="tx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</a:t>
            </a:r>
            <a:r>
              <a:rPr lang="en-IN" sz="2400" b="0" i="0" dirty="0">
                <a:effectLst/>
              </a:rPr>
              <a:t> .</a:t>
            </a:r>
          </a:p>
        </p:txBody>
      </p:sp>
    </p:spTree>
    <p:extLst>
      <p:ext uri="{BB962C8B-B14F-4D97-AF65-F5344CB8AC3E}">
        <p14:creationId xmlns:p14="http://schemas.microsoft.com/office/powerpoint/2010/main" val="11948283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6676F1-B6C6-4668-9A9B-A7620942CAFD}"/>
              </a:ext>
            </a:extLst>
          </p:cNvPr>
          <p:cNvSpPr txBox="1"/>
          <p:nvPr/>
        </p:nvSpPr>
        <p:spPr>
          <a:xfrm>
            <a:off x="995251" y="424001"/>
            <a:ext cx="80491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6072" indent="-576072" algn="l" rtl="0" eaLnBrk="1" latinLnBrk="0" hangingPunct="1">
              <a:spcBef>
                <a:spcPts val="0"/>
              </a:spcBef>
              <a:spcAft>
                <a:spcPts val="0"/>
              </a:spcAft>
              <a:buClrTx/>
              <a:buSzPts val="3600"/>
              <a:buFont typeface="Wingdings" panose="05000000000000000000" pitchFamily="2" charset="2"/>
              <a:buChar char="Ø"/>
            </a:pPr>
            <a:r>
              <a:rPr lang="en-US" sz="3600" b="1" kern="1200" dirty="0">
                <a:effectLst/>
                <a:latin typeface="Berlin Sans FB Demi" panose="020E0802020502020306" pitchFamily="34" charset="0"/>
              </a:rPr>
              <a:t>Future Scope</a:t>
            </a:r>
            <a:endParaRPr lang="en-IN" sz="3200" dirty="0">
              <a:effectLst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7BA00C-D879-4DFC-8F8B-BF02BA2D36FC}"/>
              </a:ext>
            </a:extLst>
          </p:cNvPr>
          <p:cNvSpPr txBox="1"/>
          <p:nvPr/>
        </p:nvSpPr>
        <p:spPr>
          <a:xfrm>
            <a:off x="1273639" y="1306260"/>
            <a:ext cx="1004587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400" dirty="0"/>
              <a:t>Due to multiplicative nature of the </a:t>
            </a:r>
            <a:r>
              <a:rPr lang="en-US" sz="2400" dirty="0" err="1"/>
              <a:t>Morlet</a:t>
            </a:r>
            <a:r>
              <a:rPr lang="en-US" sz="2400" dirty="0"/>
              <a:t> Wavelet Kernel , we had some issues in implementation, which could be an area of improvement.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400" dirty="0"/>
              <a:t>Algorithms like </a:t>
            </a:r>
            <a:r>
              <a:rPr lang="en-US" sz="2400" dirty="0" err="1"/>
              <a:t>CGNet</a:t>
            </a:r>
            <a:r>
              <a:rPr lang="en-US" sz="2400" dirty="0"/>
              <a:t> and </a:t>
            </a:r>
            <a:r>
              <a:rPr lang="en-US" sz="2400" dirty="0" err="1"/>
              <a:t>CBDNet</a:t>
            </a:r>
            <a:r>
              <a:rPr lang="en-US" sz="2400" dirty="0"/>
              <a:t> utilize different pre-processing and implementation techniques alongside kernels to get their results. Implementing those techniques together with the </a:t>
            </a:r>
            <a:r>
              <a:rPr lang="en-US" sz="2400" dirty="0" err="1"/>
              <a:t>Morlet</a:t>
            </a:r>
            <a:r>
              <a:rPr lang="en-US" sz="2400" dirty="0"/>
              <a:t> Kernel may give better results and create a new state of the art method altogether as for base case implementation the </a:t>
            </a:r>
            <a:r>
              <a:rPr lang="en-US" sz="2400" dirty="0" err="1"/>
              <a:t>Morlet</a:t>
            </a:r>
            <a:r>
              <a:rPr lang="en-US" sz="2400" dirty="0"/>
              <a:t> Kernel outperforms other kernels.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075124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2B07FF2-C677-4B4E-AF58-D043D41B9AB3}"/>
              </a:ext>
            </a:extLst>
          </p:cNvPr>
          <p:cNvSpPr txBox="1"/>
          <p:nvPr/>
        </p:nvSpPr>
        <p:spPr>
          <a:xfrm>
            <a:off x="1272365" y="1919420"/>
            <a:ext cx="9866804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0" dirty="0">
                <a:latin typeface="Pristina" panose="03060402040406080204" pitchFamily="66" charset="0"/>
              </a:rPr>
              <a:t>Thank You</a:t>
            </a:r>
            <a:endParaRPr lang="en-IN" sz="20000" dirty="0">
              <a:latin typeface="Pristina" panose="0306040204040608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3433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54C7046-C166-2F39-8AF5-294B774DC7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1714" y="648047"/>
            <a:ext cx="8828571" cy="556190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7277E4A-3626-0976-01F9-998CEB85ED4A}"/>
              </a:ext>
            </a:extLst>
          </p:cNvPr>
          <p:cNvSpPr txBox="1"/>
          <p:nvPr/>
        </p:nvSpPr>
        <p:spPr>
          <a:xfrm>
            <a:off x="1809946" y="1885361"/>
            <a:ext cx="518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✔️</a:t>
            </a:r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E99CF1-A9BF-32A0-5071-64CE69417C46}"/>
              </a:ext>
            </a:extLst>
          </p:cNvPr>
          <p:cNvSpPr txBox="1"/>
          <p:nvPr/>
        </p:nvSpPr>
        <p:spPr>
          <a:xfrm>
            <a:off x="1809945" y="2452540"/>
            <a:ext cx="518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✔️</a:t>
            </a:r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100D19-1863-BCDF-B431-42F8C1D82CDF}"/>
              </a:ext>
            </a:extLst>
          </p:cNvPr>
          <p:cNvSpPr txBox="1"/>
          <p:nvPr/>
        </p:nvSpPr>
        <p:spPr>
          <a:xfrm>
            <a:off x="1809944" y="3066853"/>
            <a:ext cx="518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✔️</a:t>
            </a:r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4CBD6A-271C-FC0B-4639-FE7ECF9463A9}"/>
              </a:ext>
            </a:extLst>
          </p:cNvPr>
          <p:cNvSpPr txBox="1"/>
          <p:nvPr/>
        </p:nvSpPr>
        <p:spPr>
          <a:xfrm>
            <a:off x="1809944" y="3687751"/>
            <a:ext cx="518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✔️</a:t>
            </a:r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7F7B40-168B-C7F0-21DD-1C622B857D19}"/>
              </a:ext>
            </a:extLst>
          </p:cNvPr>
          <p:cNvSpPr txBox="1"/>
          <p:nvPr/>
        </p:nvSpPr>
        <p:spPr>
          <a:xfrm>
            <a:off x="1809944" y="4243632"/>
            <a:ext cx="518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✔️</a:t>
            </a:r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C248B1-D938-4757-D764-69DF01ED1631}"/>
              </a:ext>
            </a:extLst>
          </p:cNvPr>
          <p:cNvSpPr txBox="1"/>
          <p:nvPr/>
        </p:nvSpPr>
        <p:spPr>
          <a:xfrm>
            <a:off x="1816504" y="4857460"/>
            <a:ext cx="4664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✔️</a:t>
            </a:r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A173B1-9719-1BB5-82AC-A77D839ACC75}"/>
              </a:ext>
            </a:extLst>
          </p:cNvPr>
          <p:cNvSpPr txBox="1"/>
          <p:nvPr/>
        </p:nvSpPr>
        <p:spPr>
          <a:xfrm>
            <a:off x="1809944" y="5471288"/>
            <a:ext cx="4664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✔️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91239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E01FE22-0AFA-06D4-95D3-F9E570A14B57}"/>
              </a:ext>
            </a:extLst>
          </p:cNvPr>
          <p:cNvSpPr txBox="1"/>
          <p:nvPr/>
        </p:nvSpPr>
        <p:spPr>
          <a:xfrm>
            <a:off x="1006312" y="418646"/>
            <a:ext cx="628060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6072" indent="-576072" algn="l" rtl="0" eaLnBrk="1" latinLnBrk="0" hangingPunct="1">
              <a:spcBef>
                <a:spcPts val="0"/>
              </a:spcBef>
              <a:spcAft>
                <a:spcPts val="0"/>
              </a:spcAft>
              <a:buClrTx/>
              <a:buSzPts val="3600"/>
              <a:buFont typeface="Wingdings" panose="05000000000000000000" pitchFamily="2" charset="2"/>
              <a:buChar char="Ø"/>
            </a:pPr>
            <a:r>
              <a:rPr lang="en-US" sz="3600" b="1" kern="1200" dirty="0">
                <a:effectLst/>
                <a:latin typeface="Berlin Sans FB Demi" panose="020E0802020502020306" pitchFamily="34" charset="0"/>
              </a:rPr>
              <a:t>Data Collection:</a:t>
            </a:r>
            <a:endParaRPr lang="en-IN" sz="3200" dirty="0">
              <a:effectLst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DB2B04-2A94-2EA9-2EBF-43DB67AD5D09}"/>
              </a:ext>
            </a:extLst>
          </p:cNvPr>
          <p:cNvSpPr txBox="1"/>
          <p:nvPr/>
        </p:nvSpPr>
        <p:spPr>
          <a:xfrm>
            <a:off x="1263190" y="1130966"/>
            <a:ext cx="106805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>We have collected the data from </a:t>
            </a:r>
            <a:r>
              <a:rPr lang="en-US" dirty="0">
                <a:solidFill>
                  <a:srgbClr val="FFFF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https://abdokamel.github.io/sidd/</a:t>
            </a:r>
            <a:r>
              <a:rPr lang="en-US" dirty="0">
                <a:solidFill>
                  <a:srgbClr val="FFFF00"/>
                </a:solidFill>
              </a:rPr>
              <a:t> </a:t>
            </a:r>
            <a:r>
              <a:rPr lang="en-US" dirty="0"/>
              <a:t>(Smartphone Image Denoising Dataset)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>Data contains 320 pairs of Noisy and True images.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>Images are from various scenes with different brightness, Exposure and lighting. Given sample of one scene.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7F63DA9-8238-CFD3-99D2-3242A3B848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8860" y="2543068"/>
            <a:ext cx="8359767" cy="158661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9600179-4E5D-BE6E-A186-8ADFD4774D43}"/>
              </a:ext>
            </a:extLst>
          </p:cNvPr>
          <p:cNvSpPr txBox="1"/>
          <p:nvPr/>
        </p:nvSpPr>
        <p:spPr>
          <a:xfrm>
            <a:off x="4093605" y="6066148"/>
            <a:ext cx="2245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Zoomed Noisy Image</a:t>
            </a:r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AFE9459-26C1-9000-607F-DA4C1DAF5398}"/>
              </a:ext>
            </a:extLst>
          </p:cNvPr>
          <p:cNvSpPr txBox="1"/>
          <p:nvPr/>
        </p:nvSpPr>
        <p:spPr>
          <a:xfrm>
            <a:off x="6847805" y="6072035"/>
            <a:ext cx="2245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Zoomed True Image</a:t>
            </a:r>
            <a:endParaRPr lang="en-I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73CF0E4-55F5-829D-CBAF-F70CC3861B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308" y="4588057"/>
            <a:ext cx="1722515" cy="147809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24CA0F5-9A11-F321-8450-81D08E50B89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6723" y="4586216"/>
            <a:ext cx="1740692" cy="1481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4474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BC77A21-32D3-8974-6940-28DFC29312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5563" y="1245027"/>
            <a:ext cx="4191191" cy="23575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C32CF55-FA00-9238-B5F6-970A55CD11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8676" y="1245028"/>
            <a:ext cx="3443265" cy="23575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EECD39A-19B1-0C0B-06FB-2B1EABD664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5563" y="4005505"/>
            <a:ext cx="4187001" cy="235754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55D4B46-C6CA-3424-3FEC-5E5BB8AFBC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8676" y="4005505"/>
            <a:ext cx="3443265" cy="258244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0BE5C20-E69E-BA0C-01DE-980A7CF6A1FB}"/>
              </a:ext>
            </a:extLst>
          </p:cNvPr>
          <p:cNvSpPr txBox="1"/>
          <p:nvPr/>
        </p:nvSpPr>
        <p:spPr>
          <a:xfrm>
            <a:off x="1006312" y="418646"/>
            <a:ext cx="976926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6072" indent="-576072">
              <a:buSzPts val="3600"/>
              <a:buFont typeface="Wingdings" panose="05000000000000000000" pitchFamily="2" charset="2"/>
              <a:buChar char="Ø"/>
            </a:pPr>
            <a:r>
              <a:rPr lang="en-US" sz="3600" b="1" dirty="0">
                <a:latin typeface="Berlin Sans FB Demi" panose="020E0802020502020306" pitchFamily="34" charset="0"/>
              </a:rPr>
              <a:t>Noisy Images (taken for experiment): 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39701540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FA8EA7F2-0FAB-9E5E-2EC1-B68D305CBA6E}"/>
              </a:ext>
            </a:extLst>
          </p:cNvPr>
          <p:cNvSpPr txBox="1"/>
          <p:nvPr/>
        </p:nvSpPr>
        <p:spPr>
          <a:xfrm>
            <a:off x="1006312" y="418646"/>
            <a:ext cx="976926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6072" indent="-576072">
              <a:buSzPts val="3600"/>
              <a:buFont typeface="Wingdings" panose="05000000000000000000" pitchFamily="2" charset="2"/>
              <a:buChar char="Ø"/>
            </a:pPr>
            <a:r>
              <a:rPr lang="en-US" sz="3600" b="1" dirty="0">
                <a:latin typeface="Berlin Sans FB Demi" panose="020E0802020502020306" pitchFamily="34" charset="0"/>
              </a:rPr>
              <a:t>Standard Image (noisy) : </a:t>
            </a:r>
            <a:endParaRPr lang="en-IN" sz="32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244020B-6E12-ED33-AEBF-1A698F5954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1331260"/>
            <a:ext cx="48768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5587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36370B0-41E6-B1BA-077A-3B9A755D39B1}"/>
              </a:ext>
            </a:extLst>
          </p:cNvPr>
          <p:cNvSpPr txBox="1"/>
          <p:nvPr/>
        </p:nvSpPr>
        <p:spPr>
          <a:xfrm>
            <a:off x="1006312" y="418646"/>
            <a:ext cx="628060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6072" indent="-576072" algn="l" rtl="0" eaLnBrk="1" latinLnBrk="0" hangingPunct="1">
              <a:spcBef>
                <a:spcPts val="0"/>
              </a:spcBef>
              <a:spcAft>
                <a:spcPts val="0"/>
              </a:spcAft>
              <a:buClrTx/>
              <a:buSzPts val="3600"/>
              <a:buFont typeface="Wingdings" panose="05000000000000000000" pitchFamily="2" charset="2"/>
              <a:buChar char="Ø"/>
            </a:pPr>
            <a:r>
              <a:rPr lang="en-US" sz="3600" b="1" kern="1200" dirty="0">
                <a:effectLst/>
                <a:latin typeface="Berlin Sans FB Demi" panose="020E0802020502020306" pitchFamily="34" charset="0"/>
              </a:rPr>
              <a:t>Literature Review :</a:t>
            </a:r>
            <a:endParaRPr lang="en-IN" sz="3200" dirty="0">
              <a:effectLst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DCED40-A1A4-F22A-28AE-0AAE14EBD21A}"/>
              </a:ext>
            </a:extLst>
          </p:cNvPr>
          <p:cNvSpPr txBox="1"/>
          <p:nvPr/>
        </p:nvSpPr>
        <p:spPr>
          <a:xfrm>
            <a:off x="1687398" y="1414021"/>
            <a:ext cx="953992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>The following 3 papers are being studied to get further insights on the use of dimensionality reduction in image processing. </a:t>
            </a:r>
          </a:p>
          <a:p>
            <a:endParaRPr lang="en-US" dirty="0"/>
          </a:p>
          <a:p>
            <a:r>
              <a:rPr lang="en-IN" b="0" i="0" dirty="0">
                <a:solidFill>
                  <a:schemeClr val="tx2">
                    <a:lumMod val="75000"/>
                  </a:schemeClr>
                </a:solidFill>
                <a:effectLst/>
                <a:latin typeface="Bahnschrift Light SemiCondensed" panose="020B0502040204020203" pitchFamily="34" charset="0"/>
              </a:rPr>
              <a:t>[1] </a:t>
            </a:r>
            <a:r>
              <a:rPr lang="en-IN" b="0" i="0" dirty="0">
                <a:solidFill>
                  <a:schemeClr val="tx1">
                    <a:lumMod val="85000"/>
                  </a:schemeClr>
                </a:solidFill>
                <a:effectLst/>
                <a:latin typeface="Bahnschrift Light SemiCondensed" panose="020B0502040204020203" pitchFamily="34" charset="0"/>
              </a:rPr>
              <a:t>S.Krishnan </a:t>
            </a:r>
            <a:r>
              <a:rPr lang="en-IN" b="0" i="0" dirty="0" err="1">
                <a:solidFill>
                  <a:schemeClr val="tx1">
                    <a:lumMod val="85000"/>
                  </a:schemeClr>
                </a:solidFill>
                <a:effectLst/>
                <a:latin typeface="Bahnschrift Light SemiCondensed" panose="020B0502040204020203" pitchFamily="34" charset="0"/>
              </a:rPr>
              <a:t>P.Lio</a:t>
            </a:r>
            <a:r>
              <a:rPr lang="en-IN" b="0" i="0" dirty="0">
                <a:solidFill>
                  <a:schemeClr val="tx1">
                    <a:lumMod val="85000"/>
                  </a:schemeClr>
                </a:solidFill>
                <a:effectLst/>
                <a:latin typeface="Bahnschrift Light SemiCondensed" panose="020B0502040204020203" pitchFamily="34" charset="0"/>
              </a:rPr>
              <a:t> S.Xie, </a:t>
            </a:r>
            <a:r>
              <a:rPr lang="en-IN" b="0" i="0" dirty="0" err="1">
                <a:solidFill>
                  <a:schemeClr val="tx1">
                    <a:lumMod val="85000"/>
                  </a:schemeClr>
                </a:solidFill>
                <a:effectLst/>
                <a:latin typeface="Bahnschrift Light SemiCondensed" panose="020B0502040204020203" pitchFamily="34" charset="0"/>
              </a:rPr>
              <a:t>A.T.Lawniczak</a:t>
            </a:r>
            <a:r>
              <a:rPr lang="en-IN" b="0" i="0" dirty="0">
                <a:solidFill>
                  <a:schemeClr val="tx1">
                    <a:lumMod val="85000"/>
                  </a:schemeClr>
                </a:solidFill>
                <a:effectLst/>
                <a:latin typeface="Bahnschrift Light SemiCondensed" panose="020B0502040204020203" pitchFamily="34" charset="0"/>
              </a:rPr>
              <a:t>. “</a:t>
            </a:r>
            <a:r>
              <a:rPr lang="en-IN" b="1" i="0" dirty="0">
                <a:solidFill>
                  <a:schemeClr val="tx1">
                    <a:lumMod val="85000"/>
                  </a:schemeClr>
                </a:solidFill>
                <a:effectLst/>
                <a:latin typeface="Bahnschrift Light SemiCondensed" panose="020B0502040204020203" pitchFamily="34" charset="0"/>
              </a:rPr>
              <a:t>Wavelet kernel principal component analysis</a:t>
            </a:r>
            <a:br>
              <a:rPr lang="en-IN" b="1" dirty="0">
                <a:solidFill>
                  <a:schemeClr val="tx1">
                    <a:lumMod val="85000"/>
                  </a:schemeClr>
                </a:solidFill>
                <a:latin typeface="Bahnschrift Light SemiCondensed" panose="020B0502040204020203" pitchFamily="34" charset="0"/>
              </a:rPr>
            </a:br>
            <a:r>
              <a:rPr lang="en-IN" b="1" i="0" dirty="0">
                <a:solidFill>
                  <a:schemeClr val="tx1">
                    <a:lumMod val="85000"/>
                  </a:schemeClr>
                </a:solidFill>
                <a:effectLst/>
                <a:latin typeface="Bahnschrift Light SemiCondensed" panose="020B0502040204020203" pitchFamily="34" charset="0"/>
              </a:rPr>
              <a:t>in noisy multiscale data classification</a:t>
            </a:r>
            <a:r>
              <a:rPr lang="en-IN" b="0" i="1" dirty="0">
                <a:solidFill>
                  <a:schemeClr val="tx1">
                    <a:lumMod val="85000"/>
                  </a:schemeClr>
                </a:solidFill>
                <a:effectLst/>
                <a:latin typeface="Bahnschrift Light SemiCondensed" panose="020B0502040204020203" pitchFamily="34" charset="0"/>
              </a:rPr>
              <a:t>.</a:t>
            </a:r>
            <a:r>
              <a:rPr lang="en-IN" b="0" dirty="0">
                <a:solidFill>
                  <a:schemeClr val="tx1">
                    <a:lumMod val="85000"/>
                  </a:schemeClr>
                </a:solidFill>
                <a:effectLst/>
                <a:latin typeface="Bahnschrift Light SemiCondensed" panose="020B0502040204020203" pitchFamily="34" charset="0"/>
              </a:rPr>
              <a:t>”</a:t>
            </a:r>
            <a:r>
              <a:rPr lang="en-IN" b="0" i="1" dirty="0">
                <a:solidFill>
                  <a:schemeClr val="tx1">
                    <a:lumMod val="85000"/>
                  </a:schemeClr>
                </a:solidFill>
                <a:effectLst/>
                <a:latin typeface="Bahnschrift Light SemiCondensed" panose="020B0502040204020203" pitchFamily="34" charset="0"/>
              </a:rPr>
              <a:t> ISRN Computational Mathematics</a:t>
            </a:r>
            <a:r>
              <a:rPr lang="en-IN" b="0" i="0" dirty="0">
                <a:solidFill>
                  <a:schemeClr val="tx1">
                    <a:lumMod val="85000"/>
                  </a:schemeClr>
                </a:solidFill>
                <a:effectLst/>
                <a:latin typeface="Bahnschrift Light SemiCondensed" panose="020B0502040204020203" pitchFamily="34" charset="0"/>
              </a:rPr>
              <a:t>, 259:4–6,2012.</a:t>
            </a:r>
          </a:p>
          <a:p>
            <a:br>
              <a:rPr lang="en-IN" dirty="0">
                <a:solidFill>
                  <a:schemeClr val="tx1">
                    <a:lumMod val="85000"/>
                  </a:schemeClr>
                </a:solidFill>
                <a:latin typeface="Bahnschrift Light SemiCondensed" panose="020B0502040204020203" pitchFamily="34" charset="0"/>
              </a:rPr>
            </a:br>
            <a:r>
              <a:rPr lang="en-IN" b="0" i="0" dirty="0">
                <a:solidFill>
                  <a:schemeClr val="tx2">
                    <a:lumMod val="75000"/>
                  </a:schemeClr>
                </a:solidFill>
                <a:effectLst/>
                <a:latin typeface="Bahnschrift Light SemiCondensed" panose="020B0502040204020203" pitchFamily="34" charset="0"/>
              </a:rPr>
              <a:t>[2] </a:t>
            </a:r>
            <a:r>
              <a:rPr lang="en-IN" b="0" i="0" dirty="0" err="1">
                <a:solidFill>
                  <a:schemeClr val="tx1">
                    <a:lumMod val="85000"/>
                  </a:schemeClr>
                </a:solidFill>
                <a:effectLst/>
                <a:latin typeface="Bahnschrift Light SemiCondensed" panose="020B0502040204020203" pitchFamily="34" charset="0"/>
              </a:rPr>
              <a:t>P.Li</a:t>
            </a:r>
            <a:r>
              <a:rPr lang="en-IN" b="0" i="0" dirty="0">
                <a:solidFill>
                  <a:schemeClr val="tx1">
                    <a:lumMod val="85000"/>
                  </a:schemeClr>
                </a:solidFill>
                <a:effectLst/>
                <a:latin typeface="Bahnschrift Light SemiCondensed" panose="020B0502040204020203" pitchFamily="34" charset="0"/>
              </a:rPr>
              <a:t> </a:t>
            </a:r>
            <a:r>
              <a:rPr lang="en-IN" b="0" i="0" dirty="0" err="1">
                <a:solidFill>
                  <a:schemeClr val="tx1">
                    <a:lumMod val="85000"/>
                  </a:schemeClr>
                </a:solidFill>
                <a:effectLst/>
                <a:latin typeface="Bahnschrift Light SemiCondensed" panose="020B0502040204020203" pitchFamily="34" charset="0"/>
              </a:rPr>
              <a:t>Y.Tang</a:t>
            </a:r>
            <a:r>
              <a:rPr lang="en-IN" b="0" i="0" dirty="0">
                <a:solidFill>
                  <a:schemeClr val="tx1">
                    <a:lumMod val="85000"/>
                  </a:schemeClr>
                </a:solidFill>
                <a:effectLst/>
                <a:latin typeface="Bahnschrift Light SemiCondensed" panose="020B0502040204020203" pitchFamily="34" charset="0"/>
              </a:rPr>
              <a:t> </a:t>
            </a:r>
            <a:r>
              <a:rPr lang="en-IN" b="0" i="0" dirty="0" err="1">
                <a:solidFill>
                  <a:schemeClr val="tx1">
                    <a:lumMod val="85000"/>
                  </a:schemeClr>
                </a:solidFill>
                <a:effectLst/>
                <a:latin typeface="Bahnschrift Light SemiCondensed" panose="020B0502040204020203" pitchFamily="34" charset="0"/>
              </a:rPr>
              <a:t>T.You</a:t>
            </a:r>
            <a:r>
              <a:rPr lang="en-IN" b="0" i="0" dirty="0">
                <a:solidFill>
                  <a:schemeClr val="tx1">
                    <a:lumMod val="85000"/>
                  </a:schemeClr>
                </a:solidFill>
                <a:effectLst/>
                <a:latin typeface="Bahnschrift Light SemiCondensed" panose="020B0502040204020203" pitchFamily="34" charset="0"/>
              </a:rPr>
              <a:t>, </a:t>
            </a:r>
            <a:r>
              <a:rPr lang="en-IN" b="0" i="0" dirty="0" err="1">
                <a:solidFill>
                  <a:schemeClr val="tx1">
                    <a:lumMod val="85000"/>
                  </a:schemeClr>
                </a:solidFill>
                <a:effectLst/>
                <a:latin typeface="Bahnschrift Light SemiCondensed" panose="020B0502040204020203" pitchFamily="34" charset="0"/>
              </a:rPr>
              <a:t>Y.Hu</a:t>
            </a:r>
            <a:r>
              <a:rPr lang="en-IN" b="0" i="0" dirty="0">
                <a:solidFill>
                  <a:schemeClr val="tx1">
                    <a:lumMod val="85000"/>
                  </a:schemeClr>
                </a:solidFill>
                <a:effectLst/>
                <a:latin typeface="Bahnschrift Light SemiCondensed" panose="020B0502040204020203" pitchFamily="34" charset="0"/>
              </a:rPr>
              <a:t>. “</a:t>
            </a:r>
            <a:r>
              <a:rPr lang="en-IN" b="1" i="0" dirty="0">
                <a:solidFill>
                  <a:schemeClr val="tx1">
                    <a:lumMod val="85000"/>
                  </a:schemeClr>
                </a:solidFill>
                <a:effectLst/>
                <a:latin typeface="Bahnschrift Light SemiCondensed" panose="020B0502040204020203" pitchFamily="34" charset="0"/>
              </a:rPr>
              <a:t>An improved imperialist competitive algorithm for global optimization</a:t>
            </a:r>
            <a:r>
              <a:rPr lang="en-IN" b="0" i="1" dirty="0">
                <a:solidFill>
                  <a:schemeClr val="tx1">
                    <a:lumMod val="85000"/>
                  </a:schemeClr>
                </a:solidFill>
                <a:effectLst/>
                <a:latin typeface="Bahnschrift Light SemiCondensed" panose="020B0502040204020203" pitchFamily="34" charset="0"/>
              </a:rPr>
              <a:t>.” Turkish Journal of Electrical Engineering and Computer Science</a:t>
            </a:r>
            <a:r>
              <a:rPr lang="en-IN" b="0" i="0" dirty="0">
                <a:solidFill>
                  <a:schemeClr val="tx1">
                    <a:lumMod val="85000"/>
                  </a:schemeClr>
                </a:solidFill>
                <a:effectLst/>
                <a:latin typeface="Bahnschrift Light SemiCondensed" panose="020B0502040204020203" pitchFamily="34" charset="0"/>
              </a:rPr>
              <a:t>, pages 5–6, 2019.</a:t>
            </a:r>
          </a:p>
          <a:p>
            <a:endParaRPr lang="en-IN" dirty="0">
              <a:solidFill>
                <a:schemeClr val="tx1">
                  <a:lumMod val="85000"/>
                </a:schemeClr>
              </a:solidFill>
              <a:latin typeface="Bahnschrift Light SemiCondensed" panose="020B0502040204020203" pitchFamily="34" charset="0"/>
            </a:endParaRPr>
          </a:p>
          <a:p>
            <a:r>
              <a:rPr lang="en-IN" b="0" i="0" dirty="0">
                <a:solidFill>
                  <a:schemeClr val="tx2">
                    <a:lumMod val="75000"/>
                  </a:schemeClr>
                </a:solidFill>
                <a:effectLst/>
                <a:latin typeface="Bahnschrift Light SemiCondensed" panose="020B0502040204020203" pitchFamily="34" charset="0"/>
              </a:rPr>
              <a:t>[3]</a:t>
            </a:r>
            <a:r>
              <a:rPr lang="en-IN" b="0" i="0" dirty="0" err="1">
                <a:solidFill>
                  <a:schemeClr val="tx1">
                    <a:lumMod val="85000"/>
                  </a:schemeClr>
                </a:solidFill>
                <a:effectLst/>
                <a:latin typeface="Bahnschrift Light SemiCondensed" panose="020B0502040204020203" pitchFamily="34" charset="0"/>
              </a:rPr>
              <a:t>Abdelhamed</a:t>
            </a:r>
            <a:r>
              <a:rPr lang="en-IN" b="0" i="0" dirty="0">
                <a:solidFill>
                  <a:schemeClr val="tx1">
                    <a:lumMod val="85000"/>
                  </a:schemeClr>
                </a:solidFill>
                <a:effectLst/>
                <a:latin typeface="Bahnschrift Light SemiCondensed" panose="020B0502040204020203" pitchFamily="34" charset="0"/>
              </a:rPr>
              <a:t>, Abdelrahman, Stephen Lin, and Michael S. Brown. "</a:t>
            </a:r>
            <a:r>
              <a:rPr lang="en-IN" b="1" i="0" dirty="0">
                <a:solidFill>
                  <a:schemeClr val="tx1">
                    <a:lumMod val="85000"/>
                  </a:schemeClr>
                </a:solidFill>
                <a:effectLst/>
                <a:latin typeface="Bahnschrift Light SemiCondensed" panose="020B0502040204020203" pitchFamily="34" charset="0"/>
              </a:rPr>
              <a:t>A </a:t>
            </a:r>
            <a:r>
              <a:rPr lang="en-IN" b="1" i="0" dirty="0" err="1">
                <a:solidFill>
                  <a:schemeClr val="tx1">
                    <a:lumMod val="85000"/>
                  </a:schemeClr>
                </a:solidFill>
                <a:effectLst/>
                <a:latin typeface="Bahnschrift Light SemiCondensed" panose="020B0502040204020203" pitchFamily="34" charset="0"/>
              </a:rPr>
              <a:t>HighQuality</a:t>
            </a:r>
            <a:r>
              <a:rPr lang="en-IN" b="1" i="0" dirty="0">
                <a:solidFill>
                  <a:schemeClr val="tx1">
                    <a:lumMod val="85000"/>
                  </a:schemeClr>
                </a:solidFill>
                <a:effectLst/>
                <a:latin typeface="Bahnschrift Light SemiCondensed" panose="020B0502040204020203" pitchFamily="34" charset="0"/>
              </a:rPr>
              <a:t> Denoising Dataset for Smartphone Cameras.</a:t>
            </a:r>
            <a:r>
              <a:rPr lang="en-IN" b="0" i="0" dirty="0">
                <a:solidFill>
                  <a:schemeClr val="tx1">
                    <a:lumMod val="85000"/>
                  </a:schemeClr>
                </a:solidFill>
                <a:effectLst/>
                <a:latin typeface="Bahnschrift Light SemiCondensed" panose="020B0502040204020203" pitchFamily="34" charset="0"/>
              </a:rPr>
              <a:t>" </a:t>
            </a:r>
            <a:r>
              <a:rPr lang="en-IN" b="0" i="1" dirty="0">
                <a:solidFill>
                  <a:schemeClr val="tx1">
                    <a:lumMod val="85000"/>
                  </a:schemeClr>
                </a:solidFill>
                <a:effectLst/>
                <a:latin typeface="Bahnschrift Light SemiCondensed" panose="020B0502040204020203" pitchFamily="34" charset="0"/>
              </a:rPr>
              <a:t>Proceedings of the IEEE Conference on Computer Vision and Pattern Recognition</a:t>
            </a:r>
            <a:r>
              <a:rPr lang="en-IN" b="0" i="0" dirty="0">
                <a:solidFill>
                  <a:schemeClr val="tx1">
                    <a:lumMod val="85000"/>
                  </a:schemeClr>
                </a:solidFill>
                <a:effectLst/>
                <a:latin typeface="Bahnschrift Light SemiCondensed" panose="020B0502040204020203" pitchFamily="34" charset="0"/>
              </a:rPr>
              <a:t>. 2018, pp. 1692-1700.</a:t>
            </a:r>
            <a:endParaRPr lang="en-IN" dirty="0">
              <a:solidFill>
                <a:schemeClr val="tx1">
                  <a:lumMod val="85000"/>
                </a:schemeClr>
              </a:solidFill>
              <a:latin typeface="Bahnschrift Light Semi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40458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39F70C8-AB12-4487-898F-0205C918D186}"/>
              </a:ext>
            </a:extLst>
          </p:cNvPr>
          <p:cNvSpPr txBox="1"/>
          <p:nvPr/>
        </p:nvSpPr>
        <p:spPr>
          <a:xfrm>
            <a:off x="1006312" y="418646"/>
            <a:ext cx="628060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6072" indent="-576072" algn="l" rtl="0" eaLnBrk="1" latinLnBrk="0" hangingPunct="1">
              <a:spcBef>
                <a:spcPts val="0"/>
              </a:spcBef>
              <a:spcAft>
                <a:spcPts val="0"/>
              </a:spcAft>
              <a:buClrTx/>
              <a:buSzPts val="3600"/>
              <a:buFont typeface="Wingdings" panose="05000000000000000000" pitchFamily="2" charset="2"/>
              <a:buChar char="Ø"/>
            </a:pPr>
            <a:r>
              <a:rPr lang="en-US" sz="3600" b="1" kern="1200" dirty="0">
                <a:effectLst/>
                <a:latin typeface="Berlin Sans FB Demi" panose="020E0802020502020306" pitchFamily="34" charset="0"/>
              </a:rPr>
              <a:t>Metrics of Comparison:</a:t>
            </a:r>
            <a:endParaRPr lang="en-IN" sz="3200" dirty="0">
              <a:effectLst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158A3CD-C375-EB3E-E00D-58141ED6C81A}"/>
                  </a:ext>
                </a:extLst>
              </p:cNvPr>
              <p:cNvSpPr txBox="1"/>
              <p:nvPr/>
            </p:nvSpPr>
            <p:spPr>
              <a:xfrm>
                <a:off x="1743636" y="1132798"/>
                <a:ext cx="9740152" cy="24475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 algn="l" rtl="0">
                  <a:buFont typeface="Wingdings" panose="05000000000000000000" pitchFamily="2" charset="2"/>
                  <a:buChar char="§"/>
                </a:pPr>
                <a:r>
                  <a:rPr lang="en-US" dirty="0">
                    <a:solidFill>
                      <a:schemeClr val="tx2">
                        <a:lumMod val="75000"/>
                      </a:schemeClr>
                    </a:solidFill>
                    <a:effectLst/>
                    <a:latin typeface="Arial" panose="020B0604020202020204" pitchFamily="34" charset="0"/>
                  </a:rPr>
                  <a:t>Peak Signal-to-Noise Ratio (PSNR):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IN" dirty="0"/>
                  <a:t>PSNR = 10 log</a:t>
                </a:r>
                <a:r>
                  <a:rPr lang="en-IN" baseline="-25000" dirty="0"/>
                  <a:t>10 </a:t>
                </a:r>
                <a:r>
                  <a:rPr lang="en-IN" dirty="0"/>
                  <a:t>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0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𝑀𝐴𝑋</m:t>
                        </m:r>
                        <m:r>
                          <a:rPr lang="en-US" sz="2000" b="0" i="1" baseline="30000" dirty="0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𝑀𝑆𝐸</m:t>
                        </m:r>
                      </m:den>
                    </m:f>
                  </m:oMath>
                </a14:m>
                <a:r>
                  <a:rPr lang="en-IN" dirty="0"/>
                  <a:t>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b="0" i="0" dirty="0">
                    <a:effectLst/>
                    <a:latin typeface="Arial" panose="020B0604020202020204" pitchFamily="34" charset="0"/>
                  </a:rPr>
                  <a:t>MAX is the maximum possible pixel value of the image (e.g., 255 for an 8-bit image)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b="0" i="0" dirty="0">
                    <a:effectLst/>
                    <a:latin typeface="Arial" panose="020B0604020202020204" pitchFamily="34" charset="0"/>
                  </a:rPr>
                  <a:t>MSE is the mean squared error between the original and denoised images.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effectLst/>
                    <a:latin typeface="Arial" panose="020B0604020202020204" pitchFamily="34" charset="0"/>
                  </a:rPr>
                  <a:t>A higher PSNR value indicates better denoising performance, with a maximum value</a:t>
                </a:r>
                <a:r>
                  <a:rPr lang="en-US" dirty="0">
                    <a:latin typeface="Arial" panose="020B0604020202020204" pitchFamily="34" charset="0"/>
                  </a:rPr>
                  <a:t> </a:t>
                </a:r>
                <a:r>
                  <a:rPr lang="en-US" dirty="0">
                    <a:effectLst/>
                    <a:latin typeface="Arial" panose="020B0604020202020204" pitchFamily="34" charset="0"/>
                  </a:rPr>
                  <a:t>of </a:t>
                </a:r>
                <a14:m>
                  <m:oMath xmlns:m="http://schemas.openxmlformats.org/officeDocument/2006/math">
                    <m:r>
                      <a:rPr lang="en-US" i="1" dirty="0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US" dirty="0">
                    <a:effectLst/>
                    <a:latin typeface="Arial" panose="020B0604020202020204" pitchFamily="34" charset="0"/>
                  </a:rPr>
                  <a:t> when the images are identical.</a:t>
                </a:r>
                <a:endParaRPr lang="en-US" dirty="0">
                  <a:effectLst/>
                </a:endParaRPr>
              </a:p>
              <a:p>
                <a:br>
                  <a:rPr lang="en-US" b="0" i="0" dirty="0">
                    <a:solidFill>
                      <a:srgbClr val="CCCCCC"/>
                    </a:solidFill>
                    <a:effectLst/>
                    <a:highlight>
                      <a:srgbClr val="FFFFFF"/>
                    </a:highlight>
                    <a:latin typeface="Arial" panose="020B0604020202020204" pitchFamily="34" charset="0"/>
                  </a:rPr>
                </a:br>
                <a:endParaRPr lang="en-IN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158A3CD-C375-EB3E-E00D-58141ED6C8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3636" y="1132798"/>
                <a:ext cx="9740152" cy="2447529"/>
              </a:xfrm>
              <a:prstGeom prst="rect">
                <a:avLst/>
              </a:prstGeom>
              <a:blipFill>
                <a:blip r:embed="rId2"/>
                <a:stretch>
                  <a:fillRect l="-375" t="-1496" r="-93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2CCE0C0-1AD0-83CC-270F-793D8C4F3D26}"/>
                  </a:ext>
                </a:extLst>
              </p:cNvPr>
              <p:cNvSpPr txBox="1"/>
              <p:nvPr/>
            </p:nvSpPr>
            <p:spPr>
              <a:xfrm>
                <a:off x="1743636" y="2986953"/>
                <a:ext cx="9740152" cy="30758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 algn="l" rtl="0">
                  <a:buFont typeface="Wingdings" panose="05000000000000000000" pitchFamily="2" charset="2"/>
                  <a:buChar char="§"/>
                </a:pPr>
                <a:r>
                  <a:rPr lang="en-IN" b="0" i="0" dirty="0">
                    <a:solidFill>
                      <a:schemeClr val="tx2">
                        <a:lumMod val="75000"/>
                      </a:schemeClr>
                    </a:solidFill>
                    <a:effectLst/>
                    <a:latin typeface="Arial" panose="020B0604020202020204" pitchFamily="34" charset="0"/>
                  </a:rPr>
                  <a:t>Structural Similarity Index (SSIM):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IN" b="0" i="0" dirty="0">
                    <a:effectLst/>
                    <a:latin typeface="Arial" panose="020B0604020202020204" pitchFamily="34" charset="0"/>
                  </a:rPr>
                  <a:t>SSIM(</a:t>
                </a:r>
                <a:r>
                  <a:rPr lang="en-IN" b="0" i="0" dirty="0" err="1">
                    <a:effectLst/>
                    <a:latin typeface="Arial" panose="020B0604020202020204" pitchFamily="34" charset="0"/>
                  </a:rPr>
                  <a:t>x,y</a:t>
                </a:r>
                <a:r>
                  <a:rPr lang="en-IN" b="0" i="0" dirty="0">
                    <a:effectLst/>
                    <a:latin typeface="Arial" panose="020B0604020202020204" pitchFamily="34" charset="0"/>
                  </a:rPr>
                  <a:t>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400" b="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sz="2400" b="0" i="1" smtClean="0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effectLst/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IN" sz="2400" b="0" i="1" smtClean="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  <m:r>
                              <a:rPr lang="en-US" sz="2400" b="0" i="1" baseline="-25000" smtClean="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I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  <m:r>
                              <a:rPr lang="en-US" sz="2400" b="0" i="1" baseline="-250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sz="2400" b="0" i="1" baseline="-250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(2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r>
                          <a:rPr lang="en-US" sz="2400" b="0" i="1" baseline="-25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𝑥𝑦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  <m:r>
                          <a:rPr lang="en-US" sz="2400" b="0" i="1" baseline="-25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d>
                          <m:dPr>
                            <m:ctrlPr>
                              <a:rPr lang="en-US" sz="2400" b="0" i="1" smtClean="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  <m:r>
                              <a:rPr lang="en-US" sz="2400" b="0" i="1" baseline="-25000" smtClean="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400" b="0" i="1" baseline="30000" smtClean="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400" b="0" i="1" smtClean="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400" b="0" i="1" smtClean="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  <m:r>
                              <a:rPr lang="en-US" sz="2400" b="0" i="1" baseline="-25000" smtClean="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2400" b="0" i="1" baseline="30000" smtClean="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400" b="0" i="1" smtClean="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400" b="0" i="1" smtClean="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sz="2400" b="0" i="1" baseline="-25000" smtClean="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r>
                          <a:rPr lang="en-US" sz="2400" b="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r>
                          <a:rPr lang="en-US" sz="2400" b="0" i="1" baseline="-25000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b="0" i="1" baseline="30000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sz="2400" b="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r>
                          <a:rPr lang="en-US" sz="2400" b="0" i="1" baseline="-25000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sz="2400" b="0" i="1" baseline="30000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sz="2400" b="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  <m:r>
                          <a:rPr lang="en-US" sz="2400" b="0" i="1" baseline="-25000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sz="2400" b="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IN" sz="2400" dirty="0"/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1400" b="0" i="0" dirty="0">
                    <a:effectLst/>
                    <a:latin typeface="Arial" panose="020B0604020202020204" pitchFamily="34" charset="0"/>
                  </a:rPr>
                  <a:t>x and y are the original and denoised images, respectively,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400" b="0" i="1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sz="1400" b="0" i="1" baseline="-25000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1400" b="0" i="0" dirty="0">
                    <a:effectLst/>
                    <a:latin typeface="Arial" panose="020B060402020202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sz="1400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1400" b="0" i="0" dirty="0">
                    <a:effectLst/>
                    <a:latin typeface="Arial" panose="020B0604020202020204" pitchFamily="34" charset="0"/>
                  </a:rPr>
                  <a:t> are the mean intensities of x and y ,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400" b="0" i="1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sz="1400" b="0" i="1" baseline="-25000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1400" b="0" i="0" dirty="0">
                    <a:effectLst/>
                    <a:latin typeface="Arial" panose="020B060402020202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sz="1400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1400" b="0" i="0" dirty="0">
                    <a:effectLst/>
                    <a:latin typeface="Arial" panose="020B0604020202020204" pitchFamily="34" charset="0"/>
                  </a:rPr>
                  <a:t> are the variances of x and y ,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sz="1400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𝑥𝑦</m:t>
                    </m:r>
                  </m:oMath>
                </a14:m>
                <a:r>
                  <a:rPr lang="en-US" sz="1400" b="0" i="0" dirty="0">
                    <a:effectLst/>
                    <a:latin typeface="Arial" panose="020B0604020202020204" pitchFamily="34" charset="0"/>
                  </a:rPr>
                  <a:t> is the covariance between x and y ,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1400" b="0" i="0" dirty="0">
                    <a:effectLst/>
                    <a:latin typeface="Arial" panose="020B0604020202020204" pitchFamily="34" charset="0"/>
                  </a:rPr>
                  <a:t>c</a:t>
                </a:r>
                <a:r>
                  <a:rPr lang="en-US" sz="1400" b="0" i="0" baseline="-25000" dirty="0">
                    <a:effectLst/>
                    <a:latin typeface="Arial" panose="020B0604020202020204" pitchFamily="34" charset="0"/>
                  </a:rPr>
                  <a:t>1 </a:t>
                </a:r>
                <a:r>
                  <a:rPr lang="en-US" sz="1400" b="0" i="0" dirty="0">
                    <a:effectLst/>
                    <a:latin typeface="Arial" panose="020B0604020202020204" pitchFamily="34" charset="0"/>
                  </a:rPr>
                  <a:t>and c</a:t>
                </a:r>
                <a:r>
                  <a:rPr lang="en-US" sz="1400" b="0" i="0" baseline="-25000" dirty="0">
                    <a:effectLst/>
                    <a:latin typeface="Arial" panose="020B0604020202020204" pitchFamily="34" charset="0"/>
                  </a:rPr>
                  <a:t>2  </a:t>
                </a:r>
                <a:r>
                  <a:rPr lang="en-US" sz="1400" b="0" i="0" dirty="0">
                    <a:effectLst/>
                    <a:latin typeface="Arial" panose="020B0604020202020204" pitchFamily="34" charset="0"/>
                  </a:rPr>
                  <a:t>are constants to stabilize the division with weak denominator.</a:t>
                </a:r>
                <a:br>
                  <a:rPr lang="en-US" sz="1400" dirty="0"/>
                </a:br>
                <a:r>
                  <a:rPr lang="en-US" sz="1400" b="0" i="0" dirty="0">
                    <a:effectLst/>
                    <a:latin typeface="Arial" panose="020B0604020202020204" pitchFamily="34" charset="0"/>
                  </a:rPr>
                  <a:t>SSIM values range from -1 to 1, with 1 indicating perfect similarity between the images</a:t>
                </a:r>
                <a:r>
                  <a:rPr lang="en-US" sz="2400" b="0" i="0" dirty="0">
                    <a:effectLst/>
                    <a:latin typeface="Arial" panose="020B0604020202020204" pitchFamily="34" charset="0"/>
                  </a:rPr>
                  <a:t>.</a:t>
                </a:r>
                <a:endParaRPr lang="en-IN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2CCE0C0-1AD0-83CC-270F-793D8C4F3D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3636" y="2986953"/>
                <a:ext cx="9740152" cy="3075842"/>
              </a:xfrm>
              <a:prstGeom prst="rect">
                <a:avLst/>
              </a:prstGeom>
              <a:blipFill>
                <a:blip r:embed="rId3"/>
                <a:stretch>
                  <a:fillRect l="-375" t="-1188" b="-336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939967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97FB29-C19F-1353-1E39-481B2862FDB8}"/>
              </a:ext>
            </a:extLst>
          </p:cNvPr>
          <p:cNvSpPr txBox="1"/>
          <p:nvPr/>
        </p:nvSpPr>
        <p:spPr>
          <a:xfrm>
            <a:off x="1006312" y="428269"/>
            <a:ext cx="92217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6072" indent="-576072" algn="l" rtl="0" eaLnBrk="1" latinLnBrk="0" hangingPunct="1">
              <a:spcBef>
                <a:spcPts val="0"/>
              </a:spcBef>
              <a:spcAft>
                <a:spcPts val="0"/>
              </a:spcAft>
              <a:buClrTx/>
              <a:buSzPts val="3600"/>
              <a:buFont typeface="Wingdings" panose="05000000000000000000" pitchFamily="2" charset="2"/>
              <a:buChar char="Ø"/>
            </a:pPr>
            <a:r>
              <a:rPr lang="en-US" sz="3600" b="1" kern="1200" dirty="0">
                <a:effectLst/>
                <a:latin typeface="Berlin Sans FB Demi" panose="020E0802020502020306" pitchFamily="34" charset="0"/>
              </a:rPr>
              <a:t>Validating Mathematical Foundation:</a:t>
            </a:r>
            <a:endParaRPr lang="en-IN" sz="3600" dirty="0">
              <a:effectLst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338389-91AF-BD3C-030B-BEC906E83D8E}"/>
              </a:ext>
            </a:extLst>
          </p:cNvPr>
          <p:cNvSpPr txBox="1"/>
          <p:nvPr/>
        </p:nvSpPr>
        <p:spPr>
          <a:xfrm>
            <a:off x="1083078" y="1372477"/>
            <a:ext cx="9145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order to use the proposed function as a Kernel, the Mercer condition needed to be verified. </a:t>
            </a:r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ABF2C6-DD86-3115-3DA4-F995A4CB9160}"/>
              </a:ext>
            </a:extLst>
          </p:cNvPr>
          <p:cNvSpPr txBox="1"/>
          <p:nvPr/>
        </p:nvSpPr>
        <p:spPr>
          <a:xfrm>
            <a:off x="1083078" y="4904248"/>
            <a:ext cx="95239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rigorous proof was penned down to show that the function indeed satisfies the conditions. The fact that is indeed a Kernel was conjectured in [1] and our proof was partly motivated from a proof in [1] which used a similar technique to validate the condition for a different family of wavelet functions.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313A69-0105-4123-5446-62F73617A7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695" t="22359" r="10189" b="5945"/>
          <a:stretch/>
        </p:blipFill>
        <p:spPr>
          <a:xfrm>
            <a:off x="2134005" y="1961868"/>
            <a:ext cx="7043150" cy="270343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11189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35090FD-F4E7-36B4-8AE7-BA29942D417B}"/>
              </a:ext>
            </a:extLst>
          </p:cNvPr>
          <p:cNvSpPr txBox="1"/>
          <p:nvPr/>
        </p:nvSpPr>
        <p:spPr>
          <a:xfrm>
            <a:off x="1006312" y="433063"/>
            <a:ext cx="628060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6072" indent="-576072" algn="l" rtl="0" eaLnBrk="1" latinLnBrk="0" hangingPunct="1">
              <a:spcBef>
                <a:spcPts val="0"/>
              </a:spcBef>
              <a:spcAft>
                <a:spcPts val="0"/>
              </a:spcAft>
              <a:buClrTx/>
              <a:buSzPts val="3600"/>
              <a:buFont typeface="Wingdings" panose="05000000000000000000" pitchFamily="2" charset="2"/>
              <a:buChar char="Ø"/>
            </a:pPr>
            <a:r>
              <a:rPr lang="en-US" sz="3600" b="1" dirty="0">
                <a:latin typeface="Berlin Sans FB Demi" panose="020E0802020502020306" pitchFamily="34" charset="0"/>
              </a:rPr>
              <a:t>Implementing Our </a:t>
            </a:r>
            <a:r>
              <a:rPr lang="en-US" sz="3600" b="1" kern="1200" dirty="0">
                <a:effectLst/>
                <a:latin typeface="Berlin Sans FB Demi" panose="020E0802020502020306" pitchFamily="34" charset="0"/>
              </a:rPr>
              <a:t>Model :</a:t>
            </a:r>
            <a:endParaRPr lang="en-IN" sz="3200" dirty="0">
              <a:effectLst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AF484D-4DB3-4E6E-9AD5-8DFDDD3A5266}"/>
              </a:ext>
            </a:extLst>
          </p:cNvPr>
          <p:cNvSpPr txBox="1"/>
          <p:nvPr/>
        </p:nvSpPr>
        <p:spPr>
          <a:xfrm>
            <a:off x="1263191" y="1130966"/>
            <a:ext cx="1045432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400" dirty="0"/>
              <a:t>Now we have tried to denoise the image using Wavelet function based kernel. 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400" dirty="0"/>
              <a:t>We have done the same things with this as we have done in previous case.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400" dirty="0"/>
              <a:t>We generated the image one by one 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400" dirty="0"/>
              <a:t>Tried to regenerate the denoised image with color in more better way. We got better results when we increased the color intensity of the denoised image.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BDE1B63-3A6B-08F8-37CB-13C21A0149C5}"/>
                  </a:ext>
                </a:extLst>
              </p:cNvPr>
              <p:cNvSpPr txBox="1"/>
              <p:nvPr/>
            </p:nvSpPr>
            <p:spPr>
              <a:xfrm>
                <a:off x="1263191" y="3069709"/>
                <a:ext cx="9153958" cy="10751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Courier New" panose="02070309020205020404" pitchFamily="49" charset="0"/>
                  <a:buChar char="o"/>
                </a:pPr>
                <a:r>
                  <a:rPr lang="en-US" sz="25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Morlet wavelet kernel based on the Morlet wavelet function </a:t>
                </a:r>
                <a14:m>
                  <m:oMath xmlns:m="http://schemas.openxmlformats.org/officeDocument/2006/math">
                    <m:r>
                      <a:rPr lang="en-US" sz="25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𝜓</m:t>
                    </m:r>
                    <m:d>
                      <m:dPr>
                        <m:ctrlPr>
                          <a:rPr lang="en-US" sz="25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</m:d>
                    <m:r>
                      <a:rPr lang="en-US" sz="25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unc>
                      <m:funcPr>
                        <m:ctrlPr>
                          <a:rPr lang="en-US" sz="25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5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25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25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5</m:t>
                            </m:r>
                            <m:r>
                              <a:rPr lang="en-US" sz="25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  <m:r>
                      <m:rPr>
                        <m:sty m:val="p"/>
                      </m:rPr>
                      <a:rPr lang="en-US" sz="25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exp</m:t>
                    </m:r>
                    <m:r>
                      <a:rPr lang="en-US" sz="25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⁡(−</m:t>
                    </m:r>
                    <m:f>
                      <m:fPr>
                        <m:ctrlPr>
                          <a:rPr lang="en-IN" sz="25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IN" sz="25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2500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IN" sz="2500" i="0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IN" sz="2500" i="0" dirty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IN" sz="25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 as follows: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BDE1B63-3A6B-08F8-37CB-13C21A0149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3191" y="3069709"/>
                <a:ext cx="9153958" cy="1075103"/>
              </a:xfrm>
              <a:prstGeom prst="rect">
                <a:avLst/>
              </a:prstGeom>
              <a:blipFill>
                <a:blip r:embed="rId3"/>
                <a:stretch>
                  <a:fillRect l="-999" t="-5114" b="-454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CCB7309-5051-C687-FFBF-D90A9BB9CF93}"/>
                  </a:ext>
                </a:extLst>
              </p:cNvPr>
              <p:cNvSpPr txBox="1"/>
              <p:nvPr/>
            </p:nvSpPr>
            <p:spPr>
              <a:xfrm>
                <a:off x="1896622" y="4144563"/>
                <a:ext cx="7320258" cy="100239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∏"/>
                          <m:ctrlPr>
                            <a:rPr lang="en-IN" sz="23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US" sz="2300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⁡</m:t>
                          </m:r>
                          <m:d>
                            <m:dPr>
                              <m:ctrlPr>
                                <a:rPr lang="en-US" sz="23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3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300" i="1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  <m:d>
                                    <m:dPr>
                                      <m:ctrlPr>
                                        <a:rPr lang="en-US" sz="23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3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3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30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  <m:r>
                                            <a:rPr lang="en-US" sz="2300" i="1"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</m:sub>
                                      </m:sSub>
                                      <m:r>
                                        <a:rPr lang="en-US" sz="2300" i="1">
                                          <a:latin typeface="Cambria Math" panose="02040503050406030204" pitchFamily="18" charset="0"/>
                                        </a:rPr>
                                        <m:t>− </m:t>
                                      </m:r>
                                      <m:sSub>
                                        <m:sSubPr>
                                          <m:ctrlPr>
                                            <a:rPr lang="en-US" sz="23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3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30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</m:num>
                                <m:den>
                                  <m:r>
                                    <a:rPr lang="en-US" sz="23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den>
                              </m:f>
                            </m:e>
                          </m:d>
                        </m:e>
                      </m:nary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300" b="0" i="0" smtClean="0"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⁡</m:t>
                      </m:r>
                      <m:d>
                        <m:dPr>
                          <m:ctrlPr>
                            <a:rPr lang="en-US" sz="23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3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3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3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sz="23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3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3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sz="2300" i="1">
                                      <a:latin typeface="Cambria Math" panose="02040503050406030204" pitchFamily="18" charset="0"/>
                                    </a:rPr>
                                    <m:t> −</m:t>
                                  </m:r>
                                  <m:sSub>
                                    <m:sSubPr>
                                      <m:ctrlPr>
                                        <a:rPr lang="en-US" sz="23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3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3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sz="23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sz="23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sz="23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3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sz="23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oMath>
                  </m:oMathPara>
                </a14:m>
                <a:endParaRPr lang="en-IN" sz="23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CCB7309-5051-C687-FFBF-D90A9BB9CF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6622" y="4144563"/>
                <a:ext cx="7320258" cy="100239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6EBB71E-F661-4822-5EF5-39AFF90CC427}"/>
                  </a:ext>
                </a:extLst>
              </p:cNvPr>
              <p:cNvSpPr txBox="1"/>
              <p:nvPr/>
            </p:nvSpPr>
            <p:spPr>
              <a:xfrm>
                <a:off x="8621196" y="4419446"/>
                <a:ext cx="2154949" cy="4526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sz="23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 </m:t>
                    </m:r>
                    <m:r>
                      <a:rPr lang="en-US" sz="23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𝑦</m:t>
                    </m:r>
                    <m:r>
                      <a:rPr lang="en-US" sz="23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23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𝜖</m:t>
                    </m:r>
                    <m:r>
                      <a:rPr lang="en-US" sz="23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sSup>
                      <m:sSupPr>
                        <m:ctrlPr>
                          <a:rPr lang="en-US" sz="23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sz="2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IN" sz="23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6EBB71E-F661-4822-5EF5-39AFF90CC4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21196" y="4419446"/>
                <a:ext cx="2154949" cy="452624"/>
              </a:xfrm>
              <a:prstGeom prst="rect">
                <a:avLst/>
              </a:prstGeom>
              <a:blipFill>
                <a:blip r:embed="rId5"/>
                <a:stretch>
                  <a:fillRect l="-3955" t="-10811" r="-3107" b="-2837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FDC3AB9-123F-C125-582B-CEA729746510}"/>
                  </a:ext>
                </a:extLst>
              </p:cNvPr>
              <p:cNvSpPr txBox="1"/>
              <p:nvPr/>
            </p:nvSpPr>
            <p:spPr>
              <a:xfrm>
                <a:off x="1415855" y="4518127"/>
                <a:ext cx="1312282" cy="3539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𝑘</m:t>
                      </m:r>
                      <m:d>
                        <m:dPr>
                          <m:ctrlPr>
                            <a:rPr lang="en-US" sz="23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 =</m:t>
                      </m:r>
                    </m:oMath>
                  </m:oMathPara>
                </a14:m>
                <a:endParaRPr lang="en-IN" sz="23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FDC3AB9-123F-C125-582B-CEA7297465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5855" y="4518127"/>
                <a:ext cx="1312282" cy="353943"/>
              </a:xfrm>
              <a:prstGeom prst="rect">
                <a:avLst/>
              </a:prstGeom>
              <a:blipFill>
                <a:blip r:embed="rId6"/>
                <a:stretch>
                  <a:fillRect l="-4167" r="-1389" b="-2413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3B680E71-7148-40DE-99DF-9967B0E99E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60058" y="5246150"/>
            <a:ext cx="4601382" cy="1447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92159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Yellow Orang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3051</TotalTime>
  <Words>1063</Words>
  <Application>Microsoft Office PowerPoint</Application>
  <PresentationFormat>Widescreen</PresentationFormat>
  <Paragraphs>133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7" baseType="lpstr">
      <vt:lpstr>Arial</vt:lpstr>
      <vt:lpstr>Bahnschrift Light SemiCondensed</vt:lpstr>
      <vt:lpstr>Berlin Sans FB Demi</vt:lpstr>
      <vt:lpstr>Cambria Math</vt:lpstr>
      <vt:lpstr>Cascadia Mono Light</vt:lpstr>
      <vt:lpstr>Courier New</vt:lpstr>
      <vt:lpstr>Pristina</vt:lpstr>
      <vt:lpstr>Times New Roman</vt:lpstr>
      <vt:lpstr>Tw Cen MT</vt:lpstr>
      <vt:lpstr>Wingdings</vt:lpstr>
      <vt:lpstr>Circuit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Uddalak Mukherjee</dc:creator>
  <cp:lastModifiedBy>BISWAJIT RANA</cp:lastModifiedBy>
  <cp:revision>141</cp:revision>
  <dcterms:created xsi:type="dcterms:W3CDTF">2023-08-24T18:06:54Z</dcterms:created>
  <dcterms:modified xsi:type="dcterms:W3CDTF">2024-05-23T11:09:11Z</dcterms:modified>
</cp:coreProperties>
</file>